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84" r:id="rId2"/>
    <p:sldMasterId id="2147483697" r:id="rId3"/>
  </p:sldMasterIdLst>
  <p:notesMasterIdLst>
    <p:notesMasterId r:id="rId21"/>
  </p:notesMasterIdLst>
  <p:handoutMasterIdLst>
    <p:handoutMasterId r:id="rId22"/>
  </p:handoutMasterIdLst>
  <p:sldIdLst>
    <p:sldId id="258" r:id="rId4"/>
    <p:sldId id="259" r:id="rId5"/>
    <p:sldId id="264" r:id="rId6"/>
    <p:sldId id="265" r:id="rId7"/>
    <p:sldId id="288" r:id="rId8"/>
    <p:sldId id="266" r:id="rId9"/>
    <p:sldId id="277" r:id="rId10"/>
    <p:sldId id="283" r:id="rId11"/>
    <p:sldId id="276" r:id="rId12"/>
    <p:sldId id="278" r:id="rId13"/>
    <p:sldId id="279" r:id="rId14"/>
    <p:sldId id="267" r:id="rId15"/>
    <p:sldId id="268" r:id="rId16"/>
    <p:sldId id="269" r:id="rId17"/>
    <p:sldId id="271" r:id="rId18"/>
    <p:sldId id="272" r:id="rId19"/>
    <p:sldId id="273" r:id="rId20"/>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99"/>
    <a:srgbClr val="98C6EA"/>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25" autoAdjust="0"/>
    <p:restoredTop sz="95226" autoAdjust="0"/>
  </p:normalViewPr>
  <p:slideViewPr>
    <p:cSldViewPr snapToGrid="0">
      <p:cViewPr varScale="1">
        <p:scale>
          <a:sx n="95" d="100"/>
          <a:sy n="95" d="100"/>
        </p:scale>
        <p:origin x="816" y="84"/>
      </p:cViewPr>
      <p:guideLst>
        <p:guide orient="horz" pos="2160"/>
        <p:guide pos="2880"/>
        <p:guide orient="horz" pos="16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19/11/2019</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19/11/2019</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extLst>
      <p:ext uri="{BB962C8B-B14F-4D97-AF65-F5344CB8AC3E}">
        <p14:creationId xmlns:p14="http://schemas.microsoft.com/office/powerpoint/2010/main" val="1499940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Arial" pitchFamily="34" charset="0"/>
              </a:rPr>
              <a:t>Before going to our progress, I would like to give a short reminder about how ROS work.</a:t>
            </a:r>
          </a:p>
          <a:p>
            <a:r>
              <a:rPr lang="en-US" sz="1200" b="0" i="0" kern="1200" dirty="0">
                <a:solidFill>
                  <a:schemeClr val="tx1"/>
                </a:solidFill>
                <a:effectLst/>
                <a:latin typeface="Arial" pitchFamily="34" charset="0"/>
                <a:ea typeface="+mn-ea"/>
                <a:cs typeface="Arial" pitchFamily="34" charset="0"/>
              </a:rPr>
              <a:t>ROS is a communication network of nodes which may represent certain functions.</a:t>
            </a:r>
          </a:p>
          <a:p>
            <a:r>
              <a:rPr lang="en-US" sz="1200" b="0" i="0" kern="1200" dirty="0">
                <a:solidFill>
                  <a:schemeClr val="tx1"/>
                </a:solidFill>
                <a:effectLst/>
                <a:latin typeface="Arial" pitchFamily="34" charset="0"/>
                <a:ea typeface="+mn-ea"/>
                <a:cs typeface="Arial" pitchFamily="34" charset="0"/>
              </a:rPr>
              <a:t>They communicate to each other via topic as well as with the help of publisher and subscriber in each node</a:t>
            </a:r>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7</a:t>
            </a:fld>
            <a:endParaRPr lang="en-GB"/>
          </a:p>
        </p:txBody>
      </p:sp>
    </p:spTree>
    <p:extLst>
      <p:ext uri="{BB962C8B-B14F-4D97-AF65-F5344CB8AC3E}">
        <p14:creationId xmlns:p14="http://schemas.microsoft.com/office/powerpoint/2010/main" val="287359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000"/>
              </a:lnSpc>
            </a:pPr>
            <a:r>
              <a:rPr lang="en-US" sz="1200" kern="1200" dirty="0">
                <a:solidFill>
                  <a:schemeClr val="tx1"/>
                </a:solidFill>
                <a:latin typeface="Arial" pitchFamily="34" charset="0"/>
                <a:ea typeface="+mn-ea"/>
                <a:cs typeface="Arial" pitchFamily="34" charset="0"/>
              </a:rPr>
              <a:t>Because Autoware</a:t>
            </a:r>
            <a:r>
              <a:rPr lang="en-US" sz="1200" kern="1200" baseline="0" dirty="0">
                <a:solidFill>
                  <a:schemeClr val="tx1"/>
                </a:solidFill>
                <a:latin typeface="Arial" pitchFamily="34" charset="0"/>
                <a:ea typeface="+mn-ea"/>
                <a:cs typeface="Arial" pitchFamily="34" charset="0"/>
              </a:rPr>
              <a:t> is ROS based software. We can apply what can be done in ROS directly to autoware.</a:t>
            </a:r>
          </a:p>
          <a:p>
            <a:pPr>
              <a:lnSpc>
                <a:spcPct val="114000"/>
              </a:lnSpc>
            </a:pPr>
            <a:r>
              <a:rPr lang="en-US" sz="1200" kern="1200" baseline="0" dirty="0">
                <a:solidFill>
                  <a:schemeClr val="tx1"/>
                </a:solidFill>
                <a:latin typeface="Arial" pitchFamily="34" charset="0"/>
                <a:ea typeface="+mn-ea"/>
                <a:cs typeface="Arial" pitchFamily="34" charset="0"/>
              </a:rPr>
              <a:t>Here is an example that we have connected our ROS node to autoware node. </a:t>
            </a:r>
          </a:p>
          <a:p>
            <a:pPr>
              <a:lnSpc>
                <a:spcPct val="114000"/>
              </a:lnSpc>
            </a:pPr>
            <a:r>
              <a:rPr lang="en-US" sz="1200" kern="1200" baseline="0" dirty="0">
                <a:solidFill>
                  <a:schemeClr val="tx1"/>
                </a:solidFill>
                <a:latin typeface="Arial" pitchFamily="34" charset="0"/>
                <a:ea typeface="+mn-ea"/>
                <a:cs typeface="Arial" pitchFamily="34" charset="0"/>
              </a:rPr>
              <a:t>Our ROS node are develop by using MATLAB with the help of Robotic System Toolbox.</a:t>
            </a:r>
          </a:p>
          <a:p>
            <a:pPr>
              <a:lnSpc>
                <a:spcPct val="114000"/>
              </a:lnSpc>
            </a:pPr>
            <a:r>
              <a:rPr lang="en-US" sz="1200" kern="1200" baseline="0" dirty="0">
                <a:solidFill>
                  <a:schemeClr val="tx1"/>
                </a:solidFill>
                <a:latin typeface="Arial" pitchFamily="34" charset="0"/>
                <a:ea typeface="+mn-ea"/>
                <a:cs typeface="Arial" pitchFamily="34" charset="0"/>
              </a:rPr>
              <a:t>We created a subscriber that subscribe to </a:t>
            </a:r>
            <a:r>
              <a:rPr lang="en-US" sz="1200" kern="1200" baseline="0" dirty="0" err="1">
                <a:solidFill>
                  <a:schemeClr val="tx1"/>
                </a:solidFill>
                <a:latin typeface="Arial" pitchFamily="34" charset="0"/>
                <a:ea typeface="+mn-ea"/>
                <a:cs typeface="Arial" pitchFamily="34" charset="0"/>
              </a:rPr>
              <a:t>gnss_poss</a:t>
            </a:r>
            <a:r>
              <a:rPr lang="en-US" sz="1200" kern="1200" baseline="0" dirty="0">
                <a:solidFill>
                  <a:schemeClr val="tx1"/>
                </a:solidFill>
                <a:latin typeface="Arial" pitchFamily="34" charset="0"/>
                <a:ea typeface="+mn-ea"/>
                <a:cs typeface="Arial" pitchFamily="34" charset="0"/>
              </a:rPr>
              <a:t> topic and what we got from this topic are the instantaneous position and the orientation of the car. And then we write a callback function that plot the current position of the car as you can see in the video.</a:t>
            </a:r>
          </a:p>
          <a:p>
            <a:pPr>
              <a:lnSpc>
                <a:spcPct val="114000"/>
              </a:lnSpc>
            </a:pPr>
            <a:r>
              <a:rPr lang="en-US" sz="1200" kern="1200" baseline="0" dirty="0">
                <a:solidFill>
                  <a:schemeClr val="tx1"/>
                </a:solidFill>
                <a:latin typeface="Arial" pitchFamily="34" charset="0"/>
                <a:ea typeface="+mn-ea"/>
                <a:cs typeface="Arial" pitchFamily="34" charset="0"/>
              </a:rPr>
              <a:t>The massage type from the </a:t>
            </a:r>
            <a:r>
              <a:rPr lang="en-US" sz="1200" kern="1200" baseline="0" dirty="0" err="1">
                <a:solidFill>
                  <a:schemeClr val="tx1"/>
                </a:solidFill>
                <a:latin typeface="Arial" pitchFamily="34" charset="0"/>
                <a:ea typeface="+mn-ea"/>
                <a:cs typeface="Arial" pitchFamily="34" charset="0"/>
              </a:rPr>
              <a:t>gnss_pose</a:t>
            </a:r>
            <a:r>
              <a:rPr lang="en-US" sz="1200" kern="1200" baseline="0" dirty="0">
                <a:solidFill>
                  <a:schemeClr val="tx1"/>
                </a:solidFill>
                <a:latin typeface="Arial" pitchFamily="34" charset="0"/>
                <a:ea typeface="+mn-ea"/>
                <a:cs typeface="Arial" pitchFamily="34" charset="0"/>
              </a:rPr>
              <a:t> topic is of the type </a:t>
            </a:r>
            <a:r>
              <a:rPr lang="en-US" sz="1200" kern="1200" baseline="0" dirty="0" err="1">
                <a:solidFill>
                  <a:schemeClr val="tx1"/>
                </a:solidFill>
                <a:latin typeface="Arial" pitchFamily="34" charset="0"/>
                <a:ea typeface="+mn-ea"/>
                <a:cs typeface="Arial" pitchFamily="34" charset="0"/>
              </a:rPr>
              <a:t>geometry_msgs</a:t>
            </a:r>
            <a:r>
              <a:rPr lang="en-US" sz="1200" kern="1200" baseline="0" dirty="0">
                <a:solidFill>
                  <a:schemeClr val="tx1"/>
                </a:solidFill>
                <a:latin typeface="Arial" pitchFamily="34" charset="0"/>
                <a:ea typeface="+mn-ea"/>
                <a:cs typeface="Arial" pitchFamily="34" charset="0"/>
              </a:rPr>
              <a:t>/points</a:t>
            </a:r>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8</a:t>
            </a:fld>
            <a:endParaRPr lang="en-GB"/>
          </a:p>
        </p:txBody>
      </p:sp>
    </p:spTree>
    <p:extLst>
      <p:ext uri="{BB962C8B-B14F-4D97-AF65-F5344CB8AC3E}">
        <p14:creationId xmlns:p14="http://schemas.microsoft.com/office/powerpoint/2010/main" val="156567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doing the example we have shown to you, </a:t>
            </a:r>
            <a:r>
              <a:rPr lang="en-US" baseline="0" dirty="0"/>
              <a:t>we have tried to develop simple nodes that exchange data together in order to get more familiar with ROS. </a:t>
            </a:r>
          </a:p>
          <a:p>
            <a:r>
              <a:rPr lang="en-US" baseline="0" dirty="0"/>
              <a:t>The node talker publish the string message “hello world” to topic chatter as you can see on the left picture and the node listener subscribe message from this topic and print out what information that it receive as can be seen on the right picture.</a:t>
            </a:r>
          </a:p>
          <a:p>
            <a:r>
              <a:rPr lang="en-US" baseline="0" dirty="0"/>
              <a:t>This 2 nodes are developed using </a:t>
            </a:r>
            <a:r>
              <a:rPr lang="en-US" baseline="0" dirty="0" err="1"/>
              <a:t>c++</a:t>
            </a:r>
            <a:r>
              <a:rPr lang="en-US" baseline="0" dirty="0"/>
              <a:t> language</a:t>
            </a:r>
          </a:p>
          <a:p>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9</a:t>
            </a:fld>
            <a:endParaRPr lang="en-GB"/>
          </a:p>
        </p:txBody>
      </p:sp>
    </p:spTree>
    <p:extLst>
      <p:ext uri="{BB962C8B-B14F-4D97-AF65-F5344CB8AC3E}">
        <p14:creationId xmlns:p14="http://schemas.microsoft.com/office/powerpoint/2010/main" val="1403249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a:t>
            </a:r>
            <a:r>
              <a:rPr lang="en-US" baseline="0" dirty="0"/>
              <a:t> move to create a ROS node in MATLAB and make it communicate to the C++ ROS node. </a:t>
            </a:r>
          </a:p>
          <a:p>
            <a:r>
              <a:rPr lang="en-US" baseline="0" dirty="0"/>
              <a:t>In this slide, the MATLAB ROS node subscribe the message from the topic chatter and we can see that, it can get the message from the topic.</a:t>
            </a:r>
            <a:endParaRPr lang="en-US"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10</a:t>
            </a:fld>
            <a:endParaRPr lang="en-GB"/>
          </a:p>
        </p:txBody>
      </p:sp>
    </p:spTree>
    <p:extLst>
      <p:ext uri="{BB962C8B-B14F-4D97-AF65-F5344CB8AC3E}">
        <p14:creationId xmlns:p14="http://schemas.microsoft.com/office/powerpoint/2010/main" val="232291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And then we tried the other way round. Using MATLAB ROS node as a talker and publish message to the listener node. And as you can see in the right picture, the message from our MATLAB ROS node appear in the listener node. So, this means that our MATLAB ROS node can be used in both direction.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Now </a:t>
            </a:r>
            <a:r>
              <a:rPr lang="en-US" dirty="0" err="1"/>
              <a:t>Daniyal</a:t>
            </a:r>
            <a:r>
              <a:rPr lang="en-US" dirty="0"/>
              <a:t> will talk about the Autoware toolbox that we also mentioned in the last time. </a:t>
            </a:r>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11</a:t>
            </a:fld>
            <a:endParaRPr lang="en-GB"/>
          </a:p>
        </p:txBody>
      </p:sp>
    </p:spTree>
    <p:extLst>
      <p:ext uri="{BB962C8B-B14F-4D97-AF65-F5344CB8AC3E}">
        <p14:creationId xmlns:p14="http://schemas.microsoft.com/office/powerpoint/2010/main" val="3578216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360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16" name="Inhaltsplatzhalter 2"/>
          <p:cNvSpPr>
            <a:spLocks noGrp="1"/>
          </p:cNvSpPr>
          <p:nvPr>
            <p:ph idx="10" hasCustomPrompt="1"/>
          </p:nvPr>
        </p:nvSpPr>
        <p:spPr>
          <a:xfrm>
            <a:off x="319088" y="90000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00. Januar 2015)</a:t>
            </a: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3"/>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19090" y="900000"/>
            <a:ext cx="8508999" cy="30956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0" name="Titel 1"/>
          <p:cNvSpPr>
            <a:spLocks noGrp="1"/>
          </p:cNvSpPr>
          <p:nvPr>
            <p:ph type="title" hasCustomPrompt="1"/>
          </p:nvPr>
        </p:nvSpPr>
        <p:spPr>
          <a:xfrm>
            <a:off x="319090" y="360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1440000"/>
            <a:ext cx="8508999" cy="25431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10" name="Titel 1"/>
          <p:cNvSpPr>
            <a:spLocks noGrp="1"/>
          </p:cNvSpPr>
          <p:nvPr>
            <p:ph type="title" hasCustomPrompt="1"/>
          </p:nvPr>
        </p:nvSpPr>
        <p:spPr>
          <a:xfrm>
            <a:off x="319090" y="360000"/>
            <a:ext cx="8508999" cy="410369"/>
          </a:xfrm>
          <a:prstGeom prst="rect">
            <a:avLst/>
          </a:prstGeom>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900000"/>
            <a:ext cx="8508999" cy="50530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Tree>
    <p:extLst>
      <p:ext uri="{BB962C8B-B14F-4D97-AF65-F5344CB8AC3E}">
        <p14:creationId xmlns:p14="http://schemas.microsoft.com/office/powerpoint/2010/main" val="2183948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9091" y="900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900000"/>
            <a:ext cx="4180910" cy="30956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6" name="Titel 1"/>
          <p:cNvSpPr>
            <a:spLocks noGrp="1"/>
          </p:cNvSpPr>
          <p:nvPr>
            <p:ph type="title" hasCustomPrompt="1"/>
          </p:nvPr>
        </p:nvSpPr>
        <p:spPr>
          <a:xfrm>
            <a:off x="319090" y="360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lvl1pPr>
          </a:lstStyle>
          <a:p>
            <a:pPr lvl="0"/>
            <a:r>
              <a:rPr lang="de-DE" noProof="0" dirty="0"/>
              <a:t>Titel durch Klicken bearbeiten</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900000"/>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3" name="Titel 1"/>
          <p:cNvSpPr>
            <a:spLocks noGrp="1"/>
          </p:cNvSpPr>
          <p:nvPr>
            <p:ph type="title" hasCustomPrompt="1"/>
          </p:nvPr>
        </p:nvSpPr>
        <p:spPr>
          <a:xfrm>
            <a:off x="319090" y="36000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lvl1pPr>
          </a:lstStyle>
          <a:p>
            <a:pPr lvl="0"/>
            <a:r>
              <a:rPr lang="de-DE" noProof="0" dirty="0"/>
              <a:t>Titel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noProof="0"/>
              <a:t>Dr. rer. nat. Erika Mustermann (TUM) | kann beliebig erweitert werden | Infos mit Strich trennen</a:t>
            </a:r>
          </a:p>
        </p:txBody>
      </p:sp>
      <p:sp>
        <p:nvSpPr>
          <p:cNvPr id="8" name="Inhaltsplatzhalter 9"/>
          <p:cNvSpPr>
            <a:spLocks noGrp="1"/>
          </p:cNvSpPr>
          <p:nvPr>
            <p:ph sz="quarter" idx="18"/>
          </p:nvPr>
        </p:nvSpPr>
        <p:spPr>
          <a:xfrm>
            <a:off x="316992" y="1440000"/>
            <a:ext cx="4188333" cy="25470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en-US"/>
              <a:t>Click to edit Master text styles</a:t>
            </a:r>
          </a:p>
          <a:p>
            <a:pPr lvl="1"/>
            <a:r>
              <a:rPr lang="en-US"/>
              <a:t>Second level</a:t>
            </a:r>
          </a:p>
          <a:p>
            <a:pPr lvl="2"/>
            <a:r>
              <a:rPr lang="en-US"/>
              <a:t>Third level</a:t>
            </a:r>
          </a:p>
        </p:txBody>
      </p:sp>
      <p:sp>
        <p:nvSpPr>
          <p:cNvPr id="11" name="Bildplatzhalter 2"/>
          <p:cNvSpPr>
            <a:spLocks noGrp="1"/>
          </p:cNvSpPr>
          <p:nvPr>
            <p:ph type="pic" sz="quarter" idx="14" hasCustomPrompt="1"/>
          </p:nvPr>
        </p:nvSpPr>
        <p:spPr>
          <a:xfrm>
            <a:off x="4648200" y="1440000"/>
            <a:ext cx="4180392" cy="2546911"/>
          </a:xfrm>
          <a:prstGeom prst="rect">
            <a:avLst/>
          </a:prstGeom>
        </p:spPr>
        <p:txBody>
          <a:bodyPr/>
          <a:lstStyle>
            <a:lvl1pPr>
              <a:lnSpc>
                <a:spcPct val="114000"/>
              </a:lnSpc>
              <a:defRPr sz="1400"/>
            </a:lvl1pPr>
          </a:lstStyle>
          <a:p>
            <a:endParaRPr lang="de-DE" dirty="0"/>
          </a:p>
        </p:txBody>
      </p:sp>
    </p:spTree>
    <p:extLst>
      <p:ext uri="{BB962C8B-B14F-4D97-AF65-F5344CB8AC3E}">
        <p14:creationId xmlns:p14="http://schemas.microsoft.com/office/powerpoint/2010/main" val="1111508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360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360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a:t>Dr. rer. nat. Erika Mustermann (TUM) | kann beliebig erweitert werden | Infos mit Strich trennen</a:t>
            </a:r>
            <a:endParaRPr lang="en-US" dirty="0"/>
          </a:p>
        </p:txBody>
      </p:sp>
      <p:pic>
        <p:nvPicPr>
          <p:cNvPr id="7" name="Bild 13" descr="TUM_Logo_extern_DE_blau_RGB.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17358" y="4487109"/>
            <a:ext cx="1116000" cy="361383"/>
          </a:xfrm>
          <a:prstGeom prst="rect">
            <a:avLst/>
          </a:prstGeom>
          <a:noFill/>
          <a:ln>
            <a:noFill/>
          </a:ln>
        </p:spPr>
      </p:pic>
      <p:sp>
        <p:nvSpPr>
          <p:cNvPr id="8" name="Rechteck 7"/>
          <p:cNvSpPr/>
          <p:nvPr userDrawn="1"/>
        </p:nvSpPr>
        <p:spPr>
          <a:xfrm>
            <a:off x="7216926" y="4488274"/>
            <a:ext cx="366491" cy="36021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9" name="Rechteck 8"/>
          <p:cNvSpPr/>
          <p:nvPr userDrawn="1"/>
        </p:nvSpPr>
        <p:spPr>
          <a:xfrm>
            <a:off x="6403067" y="4488492"/>
            <a:ext cx="679918" cy="36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10" name="Ellipse 9"/>
          <p:cNvSpPr/>
          <p:nvPr userDrawn="1"/>
        </p:nvSpPr>
        <p:spPr>
          <a:xfrm>
            <a:off x="5872311" y="4461740"/>
            <a:ext cx="396815" cy="396815"/>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04" r:id="rId3"/>
    <p:sldLayoutId id="2147483657" r:id="rId4"/>
    <p:sldLayoutId id="2147483711" r:id="rId5"/>
  </p:sldLayoutIdLst>
  <p:hf hdr="0" ftr="0" dt="0"/>
  <p:txStyles>
    <p:titleStyle>
      <a:lvl1pPr algn="l" rtl="0" eaLnBrk="1" fontAlgn="base" hangingPunct="1">
        <a:lnSpc>
          <a:spcPct val="125000"/>
        </a:lnSpc>
        <a:spcBef>
          <a:spcPct val="0"/>
        </a:spcBef>
        <a:spcAft>
          <a:spcPct val="0"/>
        </a:spcAft>
        <a:defRPr sz="25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pic>
        <p:nvPicPr>
          <p:cNvPr id="17" name="Bild 9" descr="TUM_Logo_extern_blau_auf_weiss_neg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21330" y="4490822"/>
            <a:ext cx="1116000" cy="361383"/>
          </a:xfrm>
          <a:prstGeom prst="rect">
            <a:avLst/>
          </a:prstGeom>
        </p:spPr>
      </p:pic>
      <p:sp>
        <p:nvSpPr>
          <p:cNvPr id="18" name="Rechteck 17"/>
          <p:cNvSpPr/>
          <p:nvPr userDrawn="1"/>
        </p:nvSpPr>
        <p:spPr>
          <a:xfrm>
            <a:off x="7204226" y="4491987"/>
            <a:ext cx="366491" cy="3602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19" name="Rechteck 18"/>
          <p:cNvSpPr/>
          <p:nvPr userDrawn="1"/>
        </p:nvSpPr>
        <p:spPr>
          <a:xfrm>
            <a:off x="6390367" y="4492205"/>
            <a:ext cx="679918"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20" name="Ellipse 19"/>
          <p:cNvSpPr/>
          <p:nvPr userDrawn="1"/>
        </p:nvSpPr>
        <p:spPr>
          <a:xfrm>
            <a:off x="5859611" y="4455390"/>
            <a:ext cx="396815" cy="3968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Tree>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a:t>Dr. rer. nat. Erika Mustermann (TUM) | kann beliebig erweitert werden | Infos mit Strich trennen</a:t>
            </a:r>
            <a:endParaRPr lang="en-US" dirty="0"/>
          </a:p>
        </p:txBody>
      </p:sp>
      <p:pic>
        <p:nvPicPr>
          <p:cNvPr id="6" name="Bild 9" descr="TUM_Logo_extern_blau_auf_weiss_neg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21330" y="4490822"/>
            <a:ext cx="1116000" cy="361383"/>
          </a:xfrm>
          <a:prstGeom prst="rect">
            <a:avLst/>
          </a:prstGeom>
        </p:spPr>
      </p:pic>
      <p:sp>
        <p:nvSpPr>
          <p:cNvPr id="8" name="Rechteck 7"/>
          <p:cNvSpPr/>
          <p:nvPr userDrawn="1"/>
        </p:nvSpPr>
        <p:spPr>
          <a:xfrm>
            <a:off x="7204226" y="4491987"/>
            <a:ext cx="366491" cy="3602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11" name="Rechteck 10"/>
          <p:cNvSpPr/>
          <p:nvPr userDrawn="1"/>
        </p:nvSpPr>
        <p:spPr>
          <a:xfrm>
            <a:off x="6390367" y="4492205"/>
            <a:ext cx="679918" cy="36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
        <p:nvSpPr>
          <p:cNvPr id="12" name="Ellipse 11"/>
          <p:cNvSpPr/>
          <p:nvPr userDrawn="1"/>
        </p:nvSpPr>
        <p:spPr>
          <a:xfrm>
            <a:off x="5859611" y="4455390"/>
            <a:ext cx="396815" cy="39681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spTree>
  </p:cSld>
  <p:clrMap bg1="lt1" tx1="dk1" bg2="lt2" tx2="dk2" accent1="accent1" accent2="accent2" accent3="accent3" accent4="accent4" accent5="accent5" accent6="accent6" hlink="hlink" folHlink="folHlink"/>
  <p:sldLayoutIdLst>
    <p:sldLayoutId id="2147483698" r:id="rId1"/>
  </p:sldLayoutIdLst>
  <p:hf hdr="0" ft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CPFL/Autoware_Toolbox" TargetMode="External"/><Relationship Id="rId7" Type="http://schemas.openxmlformats.org/officeDocument/2006/relationships/image" Target="../media/image3.png"/><Relationship Id="rId2" Type="http://schemas.openxmlformats.org/officeDocument/2006/relationships/hyperlink" Target="https://buildmedia.readthedocs.org/media/pdf/autoware/feature-documentation_rtd/autoware.pdf" TargetMode="External"/><Relationship Id="rId1" Type="http://schemas.openxmlformats.org/officeDocument/2006/relationships/slideLayout" Target="../slideLayouts/slideLayout2.xml"/><Relationship Id="rId6" Type="http://schemas.openxmlformats.org/officeDocument/2006/relationships/hyperlink" Target="https://vitux.com/how-to-open-and-edit-files-and-folders-in-ubuntu-desktop-as-an-administrator/" TargetMode="External"/><Relationship Id="rId5" Type="http://schemas.openxmlformats.org/officeDocument/2006/relationships/hyperlink" Target="http://dx.doi.org/10.4230/OASIcs.ASD.2019.3" TargetMode="External"/><Relationship Id="rId4" Type="http://schemas.openxmlformats.org/officeDocument/2006/relationships/hyperlink" Target="https://github.com/autowarefoundation/autoware/wiki/Source-Buil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Google Shape;324;p61"/>
          <p:cNvSpPr txBox="1">
            <a:spLocks/>
          </p:cNvSpPr>
          <p:nvPr/>
        </p:nvSpPr>
        <p:spPr>
          <a:xfrm>
            <a:off x="311708" y="141400"/>
            <a:ext cx="8520600" cy="2052600"/>
          </a:xfrm>
          <a:prstGeom prst="rect">
            <a:avLst/>
          </a:prstGeom>
          <a:noFill/>
          <a:ln w="9525">
            <a:noFill/>
            <a:miter lim="800000"/>
            <a:headEnd/>
            <a:tailEnd/>
          </a:ln>
        </p:spPr>
        <p:txBody>
          <a:bodyPr spcFirstLastPara="1" vert="horz" wrap="square" lIns="91425" tIns="91425" rIns="91425" bIns="91425" numCol="1" anchor="ctr" anchorCtr="0" compatLnSpc="1">
            <a:prstTxWarp prst="textNoShape">
              <a:avLst/>
            </a:prstTxWarp>
            <a:noAutofit/>
          </a:bodyPr>
          <a:lstStyle>
            <a:lvl1pPr algn="l" rtl="0" eaLnBrk="1" fontAlgn="base" hangingPunct="1">
              <a:lnSpc>
                <a:spcPts val="3200"/>
              </a:lnSpc>
              <a:spcBef>
                <a:spcPct val="0"/>
              </a:spcBef>
              <a:spcAft>
                <a:spcPct val="0"/>
              </a:spcAft>
              <a:defRPr lang="de-DE" sz="2500" b="0" kern="1200" noProof="0" dirty="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a:lstStyle>
          <a:p>
            <a:pPr algn="ctr">
              <a:lnSpc>
                <a:spcPct val="100000"/>
              </a:lnSpc>
              <a:spcBef>
                <a:spcPts val="0"/>
              </a:spcBef>
              <a:spcAft>
                <a:spcPts val="0"/>
              </a:spcAft>
              <a:buSzPts val="5200"/>
            </a:pPr>
            <a:r>
              <a:rPr lang="en-US" sz="3000" dirty="0"/>
              <a:t>Automated Driving Systems - Co-Simulating Autoware with Simulink®</a:t>
            </a:r>
          </a:p>
        </p:txBody>
      </p:sp>
      <p:sp>
        <p:nvSpPr>
          <p:cNvPr id="9" name="Google Shape;325;p61"/>
          <p:cNvSpPr txBox="1">
            <a:spLocks/>
          </p:cNvSpPr>
          <p:nvPr/>
        </p:nvSpPr>
        <p:spPr>
          <a:xfrm>
            <a:off x="728700" y="1877400"/>
            <a:ext cx="7686600" cy="2442000"/>
          </a:xfrm>
          <a:prstGeom prst="rect">
            <a:avLst/>
          </a:prstGeom>
          <a:noFill/>
          <a:ln>
            <a:noFill/>
          </a:ln>
        </p:spPr>
        <p:txBody>
          <a:bodyPr spcFirstLastPara="1" wrap="square" lIns="91425" tIns="91425" rIns="91425" bIns="91425" anchor="t" anchorCtr="0">
            <a:noAutofit/>
          </a:bodyPr>
          <a:lst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buSzPts val="2800"/>
            </a:pPr>
            <a:r>
              <a:rPr lang="en-US" sz="2200" dirty="0">
                <a:solidFill>
                  <a:schemeClr val="dk1"/>
                </a:solidFill>
              </a:rPr>
              <a:t>Group members:</a:t>
            </a:r>
          </a:p>
          <a:p>
            <a:pPr indent="457200">
              <a:spcBef>
                <a:spcPts val="0"/>
              </a:spcBef>
              <a:spcAft>
                <a:spcPts val="0"/>
              </a:spcAft>
              <a:buSzPts val="2800"/>
            </a:pPr>
            <a:r>
              <a:rPr lang="en-US" sz="2200" dirty="0" err="1">
                <a:solidFill>
                  <a:schemeClr val="dk1"/>
                </a:solidFill>
              </a:rPr>
              <a:t>Alperen</a:t>
            </a:r>
            <a:r>
              <a:rPr lang="en-US" sz="2200" dirty="0">
                <a:solidFill>
                  <a:schemeClr val="dk1"/>
                </a:solidFill>
              </a:rPr>
              <a:t> </a:t>
            </a:r>
            <a:r>
              <a:rPr lang="en-US" sz="2200" dirty="0" err="1">
                <a:solidFill>
                  <a:schemeClr val="dk1"/>
                </a:solidFill>
              </a:rPr>
              <a:t>Kıral</a:t>
            </a:r>
            <a:r>
              <a:rPr lang="en-US" sz="2200" dirty="0">
                <a:solidFill>
                  <a:schemeClr val="dk1"/>
                </a:solidFill>
              </a:rPr>
              <a:t> </a:t>
            </a:r>
          </a:p>
          <a:p>
            <a:pPr indent="457200">
              <a:spcBef>
                <a:spcPts val="0"/>
              </a:spcBef>
              <a:spcAft>
                <a:spcPts val="0"/>
              </a:spcAft>
              <a:buSzPts val="2800"/>
            </a:pPr>
            <a:r>
              <a:rPr lang="en-US" sz="2200" dirty="0" err="1">
                <a:solidFill>
                  <a:schemeClr val="dk1"/>
                </a:solidFill>
              </a:rPr>
              <a:t>Daniyal</a:t>
            </a:r>
            <a:r>
              <a:rPr lang="en-US" sz="2200" dirty="0">
                <a:solidFill>
                  <a:schemeClr val="dk1"/>
                </a:solidFill>
              </a:rPr>
              <a:t> Ahmed</a:t>
            </a:r>
          </a:p>
          <a:p>
            <a:pPr indent="457200">
              <a:spcBef>
                <a:spcPts val="0"/>
              </a:spcBef>
              <a:spcAft>
                <a:spcPts val="0"/>
              </a:spcAft>
              <a:buSzPts val="2800"/>
            </a:pPr>
            <a:r>
              <a:rPr lang="en-US" sz="2200" dirty="0" err="1">
                <a:solidFill>
                  <a:schemeClr val="dk1"/>
                </a:solidFill>
              </a:rPr>
              <a:t>Phuris</a:t>
            </a:r>
            <a:r>
              <a:rPr lang="en-US" sz="2200" dirty="0">
                <a:solidFill>
                  <a:schemeClr val="dk1"/>
                </a:solidFill>
              </a:rPr>
              <a:t> </a:t>
            </a:r>
            <a:r>
              <a:rPr lang="en-US" sz="2200" dirty="0" err="1">
                <a:solidFill>
                  <a:schemeClr val="dk1"/>
                </a:solidFill>
              </a:rPr>
              <a:t>Khunphakdee</a:t>
            </a:r>
            <a:endParaRPr lang="en-US" sz="2200" dirty="0">
              <a:solidFill>
                <a:schemeClr val="dk1"/>
              </a:solidFill>
            </a:endParaRPr>
          </a:p>
          <a:p>
            <a:pPr indent="457200">
              <a:spcBef>
                <a:spcPts val="0"/>
              </a:spcBef>
              <a:spcAft>
                <a:spcPts val="0"/>
              </a:spcAft>
              <a:buSzPts val="2800"/>
            </a:pPr>
            <a:endParaRPr lang="en-US" sz="2200" dirty="0">
              <a:solidFill>
                <a:schemeClr val="dk1"/>
              </a:solidFill>
            </a:endParaRPr>
          </a:p>
          <a:p>
            <a:pPr>
              <a:spcBef>
                <a:spcPts val="0"/>
              </a:spcBef>
              <a:spcAft>
                <a:spcPts val="0"/>
              </a:spcAft>
              <a:buSzPts val="2800"/>
            </a:pPr>
            <a:r>
              <a:rPr lang="en-US" sz="2200" dirty="0">
                <a:solidFill>
                  <a:schemeClr val="dk1"/>
                </a:solidFill>
              </a:rPr>
              <a:t>Advisors:</a:t>
            </a:r>
          </a:p>
          <a:p>
            <a:pPr indent="457200">
              <a:spcBef>
                <a:spcPts val="0"/>
              </a:spcBef>
              <a:spcAft>
                <a:spcPts val="0"/>
              </a:spcAft>
              <a:buSzPts val="2800"/>
            </a:pPr>
            <a:r>
              <a:rPr lang="en-US" sz="2200" dirty="0">
                <a:solidFill>
                  <a:schemeClr val="dk1"/>
                </a:solidFill>
              </a:rPr>
              <a:t>Steve Schäfer (MathWorks)</a:t>
            </a:r>
          </a:p>
          <a:p>
            <a:pPr indent="457200">
              <a:spcBef>
                <a:spcPts val="0"/>
              </a:spcBef>
              <a:spcAft>
                <a:spcPts val="0"/>
              </a:spcAft>
              <a:buSzPts val="2800"/>
            </a:pPr>
            <a:r>
              <a:rPr lang="en-US" sz="2200" dirty="0">
                <a:solidFill>
                  <a:schemeClr val="dk1"/>
                </a:solidFill>
              </a:rPr>
              <a:t>Dr. Christoph Hahn (MathWorks)</a:t>
            </a:r>
          </a:p>
        </p:txBody>
      </p:sp>
      <p:pic>
        <p:nvPicPr>
          <p:cNvPr id="10" name="Google Shape;328;p61"/>
          <p:cNvPicPr preferRelativeResize="0"/>
          <p:nvPr/>
        </p:nvPicPr>
        <p:blipFill rotWithShape="1">
          <a:blip r:embed="rId3">
            <a:alphaModFix/>
          </a:blip>
          <a:srcRect/>
          <a:stretch/>
        </p:blipFill>
        <p:spPr>
          <a:xfrm>
            <a:off x="6032904" y="4497152"/>
            <a:ext cx="1620226" cy="328600"/>
          </a:xfrm>
          <a:prstGeom prst="rect">
            <a:avLst/>
          </a:prstGeom>
          <a:noFill/>
          <a:ln>
            <a:noFill/>
          </a:ln>
        </p:spPr>
      </p:pic>
      <p:sp>
        <p:nvSpPr>
          <p:cNvPr id="6" name="TextBox 5">
            <a:extLst>
              <a:ext uri="{FF2B5EF4-FFF2-40B4-BE49-F238E27FC236}">
                <a16:creationId xmlns:a16="http://schemas.microsoft.com/office/drawing/2014/main" id="{22D7880E-478E-40F1-9CEB-AFC8001EC9E6}"/>
              </a:ext>
            </a:extLst>
          </p:cNvPr>
          <p:cNvSpPr txBox="1"/>
          <p:nvPr/>
        </p:nvSpPr>
        <p:spPr>
          <a:xfrm>
            <a:off x="8832300" y="4825752"/>
            <a:ext cx="274320" cy="193002"/>
          </a:xfrm>
          <a:prstGeom prst="rect">
            <a:avLst/>
          </a:prstGeom>
          <a:noFill/>
        </p:spPr>
        <p:txBody>
          <a:bodyPr wrap="square" lIns="0" tIns="0" rIns="0" bIns="0" rtlCol="0">
            <a:spAutoFit/>
          </a:bodyPr>
          <a:lstStyle/>
          <a:p>
            <a:pPr algn="ctr">
              <a:lnSpc>
                <a:spcPct val="114000"/>
              </a:lnSpc>
            </a:pPr>
            <a:r>
              <a:rPr lang="tr-TR" sz="1200" dirty="0">
                <a:latin typeface="+mn-lt"/>
              </a:rPr>
              <a:t>1</a:t>
            </a:r>
            <a:endParaRPr lang="en-US" sz="1200" dirty="0">
              <a:latin typeface="+mn-lt"/>
            </a:endParaRPr>
          </a:p>
        </p:txBody>
      </p:sp>
    </p:spTree>
    <p:extLst>
      <p:ext uri="{BB962C8B-B14F-4D97-AF65-F5344CB8AC3E}">
        <p14:creationId xmlns:p14="http://schemas.microsoft.com/office/powerpoint/2010/main" val="1616152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E58CB1E-F828-4F11-99E0-327109AF9DA4}" type="slidenum">
              <a:rPr lang="de-DE" smtClean="0"/>
              <a:pPr/>
              <a:t>10</a:t>
            </a:fld>
            <a:endParaRPr lang="de-DE" dirty="0"/>
          </a:p>
        </p:txBody>
      </p:sp>
      <p:sp>
        <p:nvSpPr>
          <p:cNvPr id="5" name="Title 2"/>
          <p:cNvSpPr>
            <a:spLocks noGrp="1"/>
          </p:cNvSpPr>
          <p:nvPr>
            <p:ph type="title"/>
          </p:nvPr>
        </p:nvSpPr>
        <p:spPr>
          <a:xfrm>
            <a:off x="319090" y="360000"/>
            <a:ext cx="8508999" cy="380810"/>
          </a:xfrm>
        </p:spPr>
        <p:txBody>
          <a:bodyPr/>
          <a:lstStyle/>
          <a:p>
            <a:r>
              <a:rPr lang="en-US" dirty="0"/>
              <a:t>Communication between ROS Nodes</a:t>
            </a:r>
          </a:p>
        </p:txBody>
      </p:sp>
      <p:sp>
        <p:nvSpPr>
          <p:cNvPr id="7" name="Content Placeholder 1"/>
          <p:cNvSpPr>
            <a:spLocks noGrp="1"/>
          </p:cNvSpPr>
          <p:nvPr>
            <p:ph idx="1"/>
          </p:nvPr>
        </p:nvSpPr>
        <p:spPr>
          <a:xfrm>
            <a:off x="319091" y="900001"/>
            <a:ext cx="2157197" cy="255699"/>
          </a:xfrm>
        </p:spPr>
        <p:txBody>
          <a:bodyPr/>
          <a:lstStyle/>
          <a:p>
            <a:pPr marL="285750" indent="-285750">
              <a:buFont typeface="Arial" panose="020B0604020202020204" pitchFamily="34" charset="0"/>
              <a:buChar char="•"/>
            </a:pPr>
            <a:r>
              <a:rPr lang="en-US" sz="1600" dirty="0"/>
              <a:t>ROS</a:t>
            </a:r>
            <a:r>
              <a:rPr lang="tr-TR" sz="1600" dirty="0"/>
              <a:t> </a:t>
            </a:r>
            <a:r>
              <a:rPr lang="en-US" sz="1600" dirty="0"/>
              <a:t>-</a:t>
            </a:r>
            <a:r>
              <a:rPr lang="tr-TR" sz="1600" dirty="0"/>
              <a:t> </a:t>
            </a:r>
            <a:r>
              <a:rPr lang="en-US" sz="1600" dirty="0"/>
              <a:t>MATLAB</a:t>
            </a:r>
          </a:p>
          <a:p>
            <a:endParaRPr lang="en-US" sz="1600" dirty="0"/>
          </a:p>
        </p:txBody>
      </p:sp>
      <p:sp>
        <p:nvSpPr>
          <p:cNvPr id="12" name="Oval 11"/>
          <p:cNvSpPr/>
          <p:nvPr/>
        </p:nvSpPr>
        <p:spPr>
          <a:xfrm>
            <a:off x="1068533" y="1825670"/>
            <a:ext cx="1202930" cy="6051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/talker</a:t>
            </a:r>
          </a:p>
        </p:txBody>
      </p:sp>
      <p:sp>
        <p:nvSpPr>
          <p:cNvPr id="13" name="Rectangle 12"/>
          <p:cNvSpPr/>
          <p:nvPr/>
        </p:nvSpPr>
        <p:spPr>
          <a:xfrm>
            <a:off x="3536624" y="1779875"/>
            <a:ext cx="1463466" cy="6967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/chatter</a:t>
            </a:r>
          </a:p>
        </p:txBody>
      </p:sp>
      <p:sp>
        <p:nvSpPr>
          <p:cNvPr id="14" name="Oval 13"/>
          <p:cNvSpPr/>
          <p:nvPr/>
        </p:nvSpPr>
        <p:spPr>
          <a:xfrm>
            <a:off x="6180261" y="1747644"/>
            <a:ext cx="2565230" cy="761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/matlab_global_node_80598</a:t>
            </a:r>
          </a:p>
        </p:txBody>
      </p:sp>
      <p:cxnSp>
        <p:nvCxnSpPr>
          <p:cNvPr id="19" name="Straight Arrow Connector 18"/>
          <p:cNvCxnSpPr>
            <a:stCxn id="12" idx="6"/>
            <a:endCxn id="13" idx="1"/>
          </p:cNvCxnSpPr>
          <p:nvPr/>
        </p:nvCxnSpPr>
        <p:spPr>
          <a:xfrm flipV="1">
            <a:off x="2271463" y="2128237"/>
            <a:ext cx="1265161"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4" idx="2"/>
          </p:cNvCxnSpPr>
          <p:nvPr/>
        </p:nvCxnSpPr>
        <p:spPr>
          <a:xfrm>
            <a:off x="5000090" y="2128237"/>
            <a:ext cx="118017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7500" t="47900" r="32361" b="33819"/>
          <a:stretch/>
        </p:blipFill>
        <p:spPr>
          <a:xfrm>
            <a:off x="384179" y="2908069"/>
            <a:ext cx="3670300" cy="939801"/>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33082" t="27690" r="37057" b="49830"/>
          <a:stretch/>
        </p:blipFill>
        <p:spPr>
          <a:xfrm>
            <a:off x="5804894" y="2800118"/>
            <a:ext cx="2730500" cy="1155701"/>
          </a:xfrm>
          <a:prstGeom prst="rect">
            <a:avLst/>
          </a:prstGeom>
          <a:ln>
            <a:solidFill>
              <a:schemeClr val="tx1"/>
            </a:solidFill>
          </a:ln>
        </p:spPr>
      </p:pic>
      <p:sp>
        <p:nvSpPr>
          <p:cNvPr id="16" name="TextBox 15"/>
          <p:cNvSpPr txBox="1"/>
          <p:nvPr/>
        </p:nvSpPr>
        <p:spPr>
          <a:xfrm>
            <a:off x="1068533" y="3856550"/>
            <a:ext cx="2301592" cy="280718"/>
          </a:xfrm>
          <a:prstGeom prst="rect">
            <a:avLst/>
          </a:prstGeom>
          <a:noFill/>
        </p:spPr>
        <p:txBody>
          <a:bodyPr wrap="none" lIns="0" tIns="0" rIns="0" bIns="0" rtlCol="0">
            <a:spAutoFit/>
          </a:bodyPr>
          <a:lstStyle/>
          <a:p>
            <a:pPr>
              <a:lnSpc>
                <a:spcPct val="114000"/>
              </a:lnSpc>
            </a:pPr>
            <a:r>
              <a:rPr lang="en-US" sz="1600" dirty="0">
                <a:latin typeface="+mn-lt"/>
              </a:rPr>
              <a:t>Terminal window of talker</a:t>
            </a:r>
          </a:p>
        </p:txBody>
      </p:sp>
      <p:sp>
        <p:nvSpPr>
          <p:cNvPr id="17" name="TextBox 16"/>
          <p:cNvSpPr txBox="1"/>
          <p:nvPr/>
        </p:nvSpPr>
        <p:spPr>
          <a:xfrm>
            <a:off x="6126621" y="3996909"/>
            <a:ext cx="2087046" cy="280718"/>
          </a:xfrm>
          <a:prstGeom prst="rect">
            <a:avLst/>
          </a:prstGeom>
          <a:noFill/>
        </p:spPr>
        <p:txBody>
          <a:bodyPr wrap="none" lIns="0" tIns="0" rIns="0" bIns="0" rtlCol="0">
            <a:spAutoFit/>
          </a:bodyPr>
          <a:lstStyle/>
          <a:p>
            <a:pPr>
              <a:lnSpc>
                <a:spcPct val="114000"/>
              </a:lnSpc>
            </a:pPr>
            <a:r>
              <a:rPr lang="en-US" sz="1600" dirty="0">
                <a:latin typeface="+mn-lt"/>
              </a:rPr>
              <a:t>MATLAB Variable Data</a:t>
            </a:r>
          </a:p>
        </p:txBody>
      </p:sp>
      <p:grpSp>
        <p:nvGrpSpPr>
          <p:cNvPr id="18" name="Group 17">
            <a:extLst>
              <a:ext uri="{FF2B5EF4-FFF2-40B4-BE49-F238E27FC236}">
                <a16:creationId xmlns:a16="http://schemas.microsoft.com/office/drawing/2014/main" id="{2E90B3F5-EB9B-40AE-8BAB-39D81C6F3E64}"/>
              </a:ext>
            </a:extLst>
          </p:cNvPr>
          <p:cNvGrpSpPr/>
          <p:nvPr/>
        </p:nvGrpSpPr>
        <p:grpSpPr>
          <a:xfrm>
            <a:off x="5824330" y="4412974"/>
            <a:ext cx="1828800" cy="496956"/>
            <a:chOff x="5824330" y="4412974"/>
            <a:chExt cx="1828800" cy="496956"/>
          </a:xfrm>
        </p:grpSpPr>
        <p:sp>
          <p:nvSpPr>
            <p:cNvPr id="21" name="Rectangle 20">
              <a:extLst>
                <a:ext uri="{FF2B5EF4-FFF2-40B4-BE49-F238E27FC236}">
                  <a16:creationId xmlns:a16="http://schemas.microsoft.com/office/drawing/2014/main" id="{BF53CFF4-3E60-4114-901A-F5163CC23A95}"/>
                </a:ext>
              </a:extLst>
            </p:cNvPr>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22" name="Google Shape;328;p61">
              <a:extLst>
                <a:ext uri="{FF2B5EF4-FFF2-40B4-BE49-F238E27FC236}">
                  <a16:creationId xmlns:a16="http://schemas.microsoft.com/office/drawing/2014/main" id="{8306A01D-A9B3-4FD6-BEE4-B1BC0436303E}"/>
                </a:ext>
              </a:extLst>
            </p:cNvPr>
            <p:cNvPicPr preferRelativeResize="0"/>
            <p:nvPr/>
          </p:nvPicPr>
          <p:blipFill rotWithShape="1">
            <a:blip r:embed="rId5">
              <a:alphaModFix/>
            </a:blip>
            <a:srcRect/>
            <a:stretch/>
          </p:blipFill>
          <p:spPr>
            <a:xfrm>
              <a:off x="6032904" y="4497152"/>
              <a:ext cx="1620226" cy="328600"/>
            </a:xfrm>
            <a:prstGeom prst="rect">
              <a:avLst/>
            </a:prstGeom>
            <a:noFill/>
            <a:ln>
              <a:noFill/>
            </a:ln>
          </p:spPr>
        </p:pic>
      </p:grpSp>
      <p:sp>
        <p:nvSpPr>
          <p:cNvPr id="23" name="TextBox 22">
            <a:extLst>
              <a:ext uri="{FF2B5EF4-FFF2-40B4-BE49-F238E27FC236}">
                <a16:creationId xmlns:a16="http://schemas.microsoft.com/office/drawing/2014/main" id="{3CDEA3DE-D4AA-4FBD-AD0A-EAB5611B344C}"/>
              </a:ext>
            </a:extLst>
          </p:cNvPr>
          <p:cNvSpPr txBox="1"/>
          <p:nvPr/>
        </p:nvSpPr>
        <p:spPr>
          <a:xfrm>
            <a:off x="2476288" y="1774635"/>
            <a:ext cx="669471" cy="257250"/>
          </a:xfrm>
          <a:prstGeom prst="rect">
            <a:avLst/>
          </a:prstGeom>
          <a:noFill/>
        </p:spPr>
        <p:txBody>
          <a:bodyPr wrap="square" lIns="0" tIns="0" rIns="0" bIns="0" rtlCol="0">
            <a:spAutoFit/>
          </a:bodyPr>
          <a:lstStyle/>
          <a:p>
            <a:pPr>
              <a:lnSpc>
                <a:spcPct val="114000"/>
              </a:lnSpc>
            </a:pPr>
            <a:r>
              <a:rPr lang="en-US" sz="1600" dirty="0">
                <a:latin typeface="+mn-lt"/>
              </a:rPr>
              <a:t>publish</a:t>
            </a:r>
          </a:p>
        </p:txBody>
      </p:sp>
      <p:sp>
        <p:nvSpPr>
          <p:cNvPr id="24" name="TextBox 23">
            <a:extLst>
              <a:ext uri="{FF2B5EF4-FFF2-40B4-BE49-F238E27FC236}">
                <a16:creationId xmlns:a16="http://schemas.microsoft.com/office/drawing/2014/main" id="{C4B89FB6-5835-4D34-B629-7913E9442C01}"/>
              </a:ext>
            </a:extLst>
          </p:cNvPr>
          <p:cNvSpPr txBox="1"/>
          <p:nvPr/>
        </p:nvSpPr>
        <p:spPr>
          <a:xfrm>
            <a:off x="5142653" y="1768963"/>
            <a:ext cx="902246" cy="257250"/>
          </a:xfrm>
          <a:prstGeom prst="rect">
            <a:avLst/>
          </a:prstGeom>
          <a:noFill/>
        </p:spPr>
        <p:txBody>
          <a:bodyPr wrap="square" lIns="0" tIns="0" rIns="0" bIns="0" rtlCol="0">
            <a:spAutoFit/>
          </a:bodyPr>
          <a:lstStyle/>
          <a:p>
            <a:pPr>
              <a:lnSpc>
                <a:spcPct val="114000"/>
              </a:lnSpc>
            </a:pPr>
            <a:r>
              <a:rPr lang="en-US" sz="1600" dirty="0">
                <a:latin typeface="+mn-lt"/>
              </a:rPr>
              <a:t>subscribe</a:t>
            </a:r>
          </a:p>
        </p:txBody>
      </p:sp>
      <p:sp>
        <p:nvSpPr>
          <p:cNvPr id="9" name="Rectangle 8">
            <a:extLst>
              <a:ext uri="{FF2B5EF4-FFF2-40B4-BE49-F238E27FC236}">
                <a16:creationId xmlns:a16="http://schemas.microsoft.com/office/drawing/2014/main" id="{4A20A837-16D7-43EE-A967-466B27F68FBB}"/>
              </a:ext>
            </a:extLst>
          </p:cNvPr>
          <p:cNvSpPr/>
          <p:nvPr/>
        </p:nvSpPr>
        <p:spPr>
          <a:xfrm>
            <a:off x="384179" y="3676261"/>
            <a:ext cx="3670299" cy="180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7" name="Rectangle 26">
            <a:extLst>
              <a:ext uri="{FF2B5EF4-FFF2-40B4-BE49-F238E27FC236}">
                <a16:creationId xmlns:a16="http://schemas.microsoft.com/office/drawing/2014/main" id="{DF878751-5508-47E2-AA5A-5A917EA945F0}"/>
              </a:ext>
            </a:extLst>
          </p:cNvPr>
          <p:cNvSpPr/>
          <p:nvPr/>
        </p:nvSpPr>
        <p:spPr>
          <a:xfrm>
            <a:off x="5804894" y="3120977"/>
            <a:ext cx="1254073" cy="1468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Tree>
    <p:extLst>
      <p:ext uri="{BB962C8B-B14F-4D97-AF65-F5344CB8AC3E}">
        <p14:creationId xmlns:p14="http://schemas.microsoft.com/office/powerpoint/2010/main" val="701687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E58CB1E-F828-4F11-99E0-327109AF9DA4}" type="slidenum">
              <a:rPr lang="de-DE" smtClean="0"/>
              <a:pPr/>
              <a:t>11</a:t>
            </a:fld>
            <a:endParaRPr lang="de-DE" dirty="0"/>
          </a:p>
        </p:txBody>
      </p:sp>
      <p:sp>
        <p:nvSpPr>
          <p:cNvPr id="5" name="Title 2"/>
          <p:cNvSpPr>
            <a:spLocks noGrp="1"/>
          </p:cNvSpPr>
          <p:nvPr>
            <p:ph type="title"/>
          </p:nvPr>
        </p:nvSpPr>
        <p:spPr>
          <a:xfrm>
            <a:off x="319090" y="360000"/>
            <a:ext cx="8508999" cy="380810"/>
          </a:xfrm>
        </p:spPr>
        <p:txBody>
          <a:bodyPr/>
          <a:lstStyle/>
          <a:p>
            <a:r>
              <a:rPr lang="en-US" dirty="0"/>
              <a:t>Communication between ROS Nodes</a:t>
            </a:r>
          </a:p>
        </p:txBody>
      </p:sp>
      <p:sp>
        <p:nvSpPr>
          <p:cNvPr id="7" name="Content Placeholder 1"/>
          <p:cNvSpPr>
            <a:spLocks noGrp="1"/>
          </p:cNvSpPr>
          <p:nvPr>
            <p:ph idx="1"/>
          </p:nvPr>
        </p:nvSpPr>
        <p:spPr>
          <a:xfrm>
            <a:off x="319091" y="900001"/>
            <a:ext cx="1875469" cy="255699"/>
          </a:xfrm>
        </p:spPr>
        <p:txBody>
          <a:bodyPr/>
          <a:lstStyle/>
          <a:p>
            <a:pPr marL="285750" indent="-285750">
              <a:buFont typeface="Arial" panose="020B0604020202020204" pitchFamily="34" charset="0"/>
              <a:buChar char="•"/>
            </a:pPr>
            <a:r>
              <a:rPr lang="en-US" sz="1600" dirty="0"/>
              <a:t>ROS</a:t>
            </a:r>
            <a:r>
              <a:rPr lang="tr-TR" sz="1600" dirty="0"/>
              <a:t> </a:t>
            </a:r>
            <a:r>
              <a:rPr lang="en-US" sz="1600" dirty="0"/>
              <a:t>-</a:t>
            </a:r>
            <a:r>
              <a:rPr lang="tr-TR" sz="1600" dirty="0"/>
              <a:t> </a:t>
            </a:r>
            <a:r>
              <a:rPr lang="en-US" sz="1600" dirty="0"/>
              <a:t>MATLAB</a:t>
            </a:r>
          </a:p>
          <a:p>
            <a:endParaRPr lang="en-US" sz="1600" dirty="0"/>
          </a:p>
        </p:txBody>
      </p:sp>
      <p:sp>
        <p:nvSpPr>
          <p:cNvPr id="12" name="Oval 11"/>
          <p:cNvSpPr/>
          <p:nvPr/>
        </p:nvSpPr>
        <p:spPr>
          <a:xfrm>
            <a:off x="6572436" y="1639402"/>
            <a:ext cx="1390464" cy="6051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/listener</a:t>
            </a:r>
          </a:p>
        </p:txBody>
      </p:sp>
      <p:sp>
        <p:nvSpPr>
          <p:cNvPr id="13" name="Rectangle 12"/>
          <p:cNvSpPr/>
          <p:nvPr/>
        </p:nvSpPr>
        <p:spPr>
          <a:xfrm>
            <a:off x="4041807" y="1593611"/>
            <a:ext cx="1463466" cy="6967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/chatter</a:t>
            </a:r>
          </a:p>
        </p:txBody>
      </p:sp>
      <p:sp>
        <p:nvSpPr>
          <p:cNvPr id="14" name="Oval 13"/>
          <p:cNvSpPr/>
          <p:nvPr/>
        </p:nvSpPr>
        <p:spPr>
          <a:xfrm>
            <a:off x="598490" y="1561378"/>
            <a:ext cx="2565230" cy="761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/matlab_global_node_80598</a:t>
            </a:r>
          </a:p>
        </p:txBody>
      </p:sp>
      <p:cxnSp>
        <p:nvCxnSpPr>
          <p:cNvPr id="19" name="Straight Arrow Connector 18"/>
          <p:cNvCxnSpPr>
            <a:cxnSpLocks/>
            <a:stCxn id="14" idx="6"/>
            <a:endCxn id="13" idx="1"/>
          </p:cNvCxnSpPr>
          <p:nvPr/>
        </p:nvCxnSpPr>
        <p:spPr>
          <a:xfrm>
            <a:off x="3163720" y="1941972"/>
            <a:ext cx="87808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2" idx="2"/>
          </p:cNvCxnSpPr>
          <p:nvPr/>
        </p:nvCxnSpPr>
        <p:spPr>
          <a:xfrm flipV="1">
            <a:off x="5505273" y="1941971"/>
            <a:ext cx="1067163"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7361" t="51606" r="31944" b="27396"/>
          <a:stretch/>
        </p:blipFill>
        <p:spPr>
          <a:xfrm>
            <a:off x="5076918" y="2811506"/>
            <a:ext cx="3721100" cy="107950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2986" t="67298" r="23681" b="5272"/>
          <a:stretch/>
        </p:blipFill>
        <p:spPr>
          <a:xfrm>
            <a:off x="420689" y="2818616"/>
            <a:ext cx="3962400" cy="1410223"/>
          </a:xfrm>
          <a:prstGeom prst="rect">
            <a:avLst/>
          </a:prstGeom>
          <a:ln>
            <a:solidFill>
              <a:schemeClr val="tx1"/>
            </a:solidFill>
          </a:ln>
        </p:spPr>
      </p:pic>
      <p:sp>
        <p:nvSpPr>
          <p:cNvPr id="15" name="TextBox 14"/>
          <p:cNvSpPr txBox="1"/>
          <p:nvPr/>
        </p:nvSpPr>
        <p:spPr>
          <a:xfrm>
            <a:off x="1076622" y="4248795"/>
            <a:ext cx="2650534" cy="280718"/>
          </a:xfrm>
          <a:prstGeom prst="rect">
            <a:avLst/>
          </a:prstGeom>
          <a:noFill/>
        </p:spPr>
        <p:txBody>
          <a:bodyPr wrap="none" lIns="0" tIns="0" rIns="0" bIns="0" rtlCol="0">
            <a:spAutoFit/>
          </a:bodyPr>
          <a:lstStyle/>
          <a:p>
            <a:pPr>
              <a:lnSpc>
                <a:spcPct val="114000"/>
              </a:lnSpc>
            </a:pPr>
            <a:r>
              <a:rPr lang="en-US" sz="1600" dirty="0">
                <a:latin typeface="+mn-lt"/>
              </a:rPr>
              <a:t>MATLAB Command Window </a:t>
            </a:r>
          </a:p>
        </p:txBody>
      </p:sp>
      <p:sp>
        <p:nvSpPr>
          <p:cNvPr id="16" name="TextBox 15"/>
          <p:cNvSpPr txBox="1"/>
          <p:nvPr/>
        </p:nvSpPr>
        <p:spPr>
          <a:xfrm>
            <a:off x="5684080" y="3968077"/>
            <a:ext cx="2506776" cy="280718"/>
          </a:xfrm>
          <a:prstGeom prst="rect">
            <a:avLst/>
          </a:prstGeom>
          <a:noFill/>
        </p:spPr>
        <p:txBody>
          <a:bodyPr wrap="none" lIns="0" tIns="0" rIns="0" bIns="0" rtlCol="0">
            <a:spAutoFit/>
          </a:bodyPr>
          <a:lstStyle/>
          <a:p>
            <a:pPr>
              <a:lnSpc>
                <a:spcPct val="114000"/>
              </a:lnSpc>
            </a:pPr>
            <a:r>
              <a:rPr lang="en-US" sz="1600" dirty="0">
                <a:latin typeface="+mn-lt"/>
              </a:rPr>
              <a:t>Terminal Window of listener</a:t>
            </a:r>
          </a:p>
        </p:txBody>
      </p:sp>
      <p:sp>
        <p:nvSpPr>
          <p:cNvPr id="2" name="Rectangle 1"/>
          <p:cNvSpPr/>
          <p:nvPr/>
        </p:nvSpPr>
        <p:spPr>
          <a:xfrm>
            <a:off x="5013569" y="3747477"/>
            <a:ext cx="3849077" cy="1758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7" name="Rectangle 16"/>
          <p:cNvSpPr/>
          <p:nvPr/>
        </p:nvSpPr>
        <p:spPr>
          <a:xfrm>
            <a:off x="566327" y="2828138"/>
            <a:ext cx="2230214" cy="1741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Rectangle 17"/>
          <p:cNvSpPr/>
          <p:nvPr/>
        </p:nvSpPr>
        <p:spPr>
          <a:xfrm>
            <a:off x="512987" y="4069937"/>
            <a:ext cx="2230214" cy="1741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nvGrpSpPr>
          <p:cNvPr id="21" name="Group 20">
            <a:extLst>
              <a:ext uri="{FF2B5EF4-FFF2-40B4-BE49-F238E27FC236}">
                <a16:creationId xmlns:a16="http://schemas.microsoft.com/office/drawing/2014/main" id="{9FD7DB4E-1ADA-4B5F-B489-FB1255EDF669}"/>
              </a:ext>
            </a:extLst>
          </p:cNvPr>
          <p:cNvGrpSpPr/>
          <p:nvPr/>
        </p:nvGrpSpPr>
        <p:grpSpPr>
          <a:xfrm>
            <a:off x="5824330" y="4412974"/>
            <a:ext cx="1828800" cy="496956"/>
            <a:chOff x="5824330" y="4412974"/>
            <a:chExt cx="1828800" cy="496956"/>
          </a:xfrm>
        </p:grpSpPr>
        <p:sp>
          <p:nvSpPr>
            <p:cNvPr id="22" name="Rectangle 21">
              <a:extLst>
                <a:ext uri="{FF2B5EF4-FFF2-40B4-BE49-F238E27FC236}">
                  <a16:creationId xmlns:a16="http://schemas.microsoft.com/office/drawing/2014/main" id="{20245E95-21D7-44FC-91ED-AD81FA37DEDB}"/>
                </a:ext>
              </a:extLst>
            </p:cNvPr>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23" name="Google Shape;328;p61">
              <a:extLst>
                <a:ext uri="{FF2B5EF4-FFF2-40B4-BE49-F238E27FC236}">
                  <a16:creationId xmlns:a16="http://schemas.microsoft.com/office/drawing/2014/main" id="{6BB941D3-D2E5-4B2F-B624-852AA9E3184A}"/>
                </a:ext>
              </a:extLst>
            </p:cNvPr>
            <p:cNvPicPr preferRelativeResize="0"/>
            <p:nvPr/>
          </p:nvPicPr>
          <p:blipFill rotWithShape="1">
            <a:blip r:embed="rId5">
              <a:alphaModFix/>
            </a:blip>
            <a:srcRect/>
            <a:stretch/>
          </p:blipFill>
          <p:spPr>
            <a:xfrm>
              <a:off x="6032904" y="4497152"/>
              <a:ext cx="1620226" cy="328600"/>
            </a:xfrm>
            <a:prstGeom prst="rect">
              <a:avLst/>
            </a:prstGeom>
            <a:noFill/>
            <a:ln>
              <a:noFill/>
            </a:ln>
          </p:spPr>
        </p:pic>
      </p:grpSp>
      <p:sp>
        <p:nvSpPr>
          <p:cNvPr id="24" name="TextBox 23">
            <a:extLst>
              <a:ext uri="{FF2B5EF4-FFF2-40B4-BE49-F238E27FC236}">
                <a16:creationId xmlns:a16="http://schemas.microsoft.com/office/drawing/2014/main" id="{33AD9B05-EB34-4DCC-90E0-7681C18ADE60}"/>
              </a:ext>
            </a:extLst>
          </p:cNvPr>
          <p:cNvSpPr txBox="1"/>
          <p:nvPr/>
        </p:nvSpPr>
        <p:spPr>
          <a:xfrm>
            <a:off x="3268028" y="1664766"/>
            <a:ext cx="669471" cy="257250"/>
          </a:xfrm>
          <a:prstGeom prst="rect">
            <a:avLst/>
          </a:prstGeom>
          <a:noFill/>
        </p:spPr>
        <p:txBody>
          <a:bodyPr wrap="square" lIns="0" tIns="0" rIns="0" bIns="0" rtlCol="0">
            <a:spAutoFit/>
          </a:bodyPr>
          <a:lstStyle/>
          <a:p>
            <a:pPr>
              <a:lnSpc>
                <a:spcPct val="114000"/>
              </a:lnSpc>
            </a:pPr>
            <a:r>
              <a:rPr lang="en-US" sz="1600" dirty="0">
                <a:latin typeface="+mn-lt"/>
              </a:rPr>
              <a:t>publish</a:t>
            </a:r>
          </a:p>
        </p:txBody>
      </p:sp>
      <p:sp>
        <p:nvSpPr>
          <p:cNvPr id="25" name="TextBox 24">
            <a:extLst>
              <a:ext uri="{FF2B5EF4-FFF2-40B4-BE49-F238E27FC236}">
                <a16:creationId xmlns:a16="http://schemas.microsoft.com/office/drawing/2014/main" id="{E01180D6-C18F-49D6-A885-84575692AF79}"/>
              </a:ext>
            </a:extLst>
          </p:cNvPr>
          <p:cNvSpPr txBox="1"/>
          <p:nvPr/>
        </p:nvSpPr>
        <p:spPr>
          <a:xfrm>
            <a:off x="5581781" y="1681674"/>
            <a:ext cx="902246" cy="257250"/>
          </a:xfrm>
          <a:prstGeom prst="rect">
            <a:avLst/>
          </a:prstGeom>
          <a:noFill/>
        </p:spPr>
        <p:txBody>
          <a:bodyPr wrap="square" lIns="0" tIns="0" rIns="0" bIns="0" rtlCol="0">
            <a:spAutoFit/>
          </a:bodyPr>
          <a:lstStyle/>
          <a:p>
            <a:pPr>
              <a:lnSpc>
                <a:spcPct val="114000"/>
              </a:lnSpc>
            </a:pPr>
            <a:r>
              <a:rPr lang="en-US" sz="1600" dirty="0">
                <a:latin typeface="+mn-lt"/>
              </a:rPr>
              <a:t>subscribe</a:t>
            </a:r>
          </a:p>
        </p:txBody>
      </p:sp>
    </p:spTree>
    <p:extLst>
      <p:ext uri="{BB962C8B-B14F-4D97-AF65-F5344CB8AC3E}">
        <p14:creationId xmlns:p14="http://schemas.microsoft.com/office/powerpoint/2010/main" val="244551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51DF6D-45B4-4547-BB80-666B6908BFF3}"/>
              </a:ext>
            </a:extLst>
          </p:cNvPr>
          <p:cNvSpPr>
            <a:spLocks noGrp="1"/>
          </p:cNvSpPr>
          <p:nvPr>
            <p:ph idx="1"/>
          </p:nvPr>
        </p:nvSpPr>
        <p:spPr>
          <a:xfrm>
            <a:off x="309042" y="900000"/>
            <a:ext cx="8508999" cy="3095625"/>
          </a:xfrm>
        </p:spPr>
        <p:txBody>
          <a:bodyPr/>
          <a:lstStyle/>
          <a:p>
            <a:pPr marL="285750" indent="-285750">
              <a:buFont typeface="Arial" panose="020B0604020202020204" pitchFamily="34" charset="0"/>
              <a:buChar char="•"/>
            </a:pPr>
            <a:r>
              <a:rPr lang="en-US" sz="1600" dirty="0"/>
              <a:t>There are three principle functionalities of Autoware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FA17711A-E9F8-4E71-A831-3B83B41EE769}"/>
              </a:ext>
            </a:extLst>
          </p:cNvPr>
          <p:cNvSpPr>
            <a:spLocks noGrp="1"/>
          </p:cNvSpPr>
          <p:nvPr>
            <p:ph type="title"/>
          </p:nvPr>
        </p:nvSpPr>
        <p:spPr>
          <a:xfrm>
            <a:off x="319090" y="360000"/>
            <a:ext cx="8508999" cy="380810"/>
          </a:xfrm>
        </p:spPr>
        <p:txBody>
          <a:bodyPr/>
          <a:lstStyle/>
          <a:p>
            <a:r>
              <a:rPr lang="en-US" dirty="0"/>
              <a:t>Voxel Grid Filter </a:t>
            </a:r>
          </a:p>
        </p:txBody>
      </p:sp>
      <p:sp>
        <p:nvSpPr>
          <p:cNvPr id="4" name="Slide Number Placeholder 3">
            <a:extLst>
              <a:ext uri="{FF2B5EF4-FFF2-40B4-BE49-F238E27FC236}">
                <a16:creationId xmlns:a16="http://schemas.microsoft.com/office/drawing/2014/main" id="{110813BA-5E2B-4033-97C2-665AB1410C3C}"/>
              </a:ext>
            </a:extLst>
          </p:cNvPr>
          <p:cNvSpPr>
            <a:spLocks noGrp="1"/>
          </p:cNvSpPr>
          <p:nvPr>
            <p:ph type="sldNum" sz="quarter" idx="11"/>
          </p:nvPr>
        </p:nvSpPr>
        <p:spPr/>
        <p:txBody>
          <a:bodyPr/>
          <a:lstStyle/>
          <a:p>
            <a:fld id="{CE58CB1E-F828-4F11-99E0-327109AF9DA4}" type="slidenum">
              <a:rPr lang="de-DE" smtClean="0"/>
              <a:pPr/>
              <a:t>12</a:t>
            </a:fld>
            <a:endParaRPr lang="de-DE" dirty="0"/>
          </a:p>
        </p:txBody>
      </p:sp>
      <p:sp>
        <p:nvSpPr>
          <p:cNvPr id="10" name="Google Shape;366;p65">
            <a:extLst>
              <a:ext uri="{FF2B5EF4-FFF2-40B4-BE49-F238E27FC236}">
                <a16:creationId xmlns:a16="http://schemas.microsoft.com/office/drawing/2014/main" id="{01E41701-C83A-4A2C-A229-F7FE72616B4C}"/>
              </a:ext>
            </a:extLst>
          </p:cNvPr>
          <p:cNvSpPr/>
          <p:nvPr/>
        </p:nvSpPr>
        <p:spPr>
          <a:xfrm>
            <a:off x="3042817" y="1961289"/>
            <a:ext cx="304800" cy="276999"/>
          </a:xfrm>
          <a:prstGeom prst="chevron">
            <a:avLst>
              <a:gd name="adj" fmla="val 50000"/>
            </a:avLst>
          </a:prstGeom>
          <a:solidFill>
            <a:srgbClr val="F79646">
              <a:lumMod val="60000"/>
              <a:lumOff val="40000"/>
            </a:srgbClr>
          </a:solidFill>
          <a:ln w="25400" cap="flat" cmpd="sng">
            <a:solidFill>
              <a:srgbClr val="F79646">
                <a:lumMod val="75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 name="Rounded Rectangle 29">
            <a:extLst>
              <a:ext uri="{FF2B5EF4-FFF2-40B4-BE49-F238E27FC236}">
                <a16:creationId xmlns:a16="http://schemas.microsoft.com/office/drawing/2014/main" id="{B9ADC85B-2BBF-400F-ACC2-B66ACBDF983F}"/>
              </a:ext>
            </a:extLst>
          </p:cNvPr>
          <p:cNvSpPr/>
          <p:nvPr/>
        </p:nvSpPr>
        <p:spPr>
          <a:xfrm>
            <a:off x="812594" y="1756889"/>
            <a:ext cx="2011680" cy="685800"/>
          </a:xfrm>
          <a:prstGeom prst="roundRect">
            <a:avLst/>
          </a:prstGeom>
          <a:solidFill>
            <a:srgbClr val="FFFFFF">
              <a:lumMod val="85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ea typeface="Calibri"/>
                <a:cs typeface="Calibri"/>
                <a:sym typeface="Calibri"/>
              </a:rPr>
              <a:t>SENSING</a:t>
            </a:r>
            <a:endParaRPr kumimoji="0" lang="en-US"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2" name="Rounded Rectangle 30">
            <a:extLst>
              <a:ext uri="{FF2B5EF4-FFF2-40B4-BE49-F238E27FC236}">
                <a16:creationId xmlns:a16="http://schemas.microsoft.com/office/drawing/2014/main" id="{9C6372C9-1277-4001-B416-889953C75ABE}"/>
              </a:ext>
            </a:extLst>
          </p:cNvPr>
          <p:cNvSpPr/>
          <p:nvPr/>
        </p:nvSpPr>
        <p:spPr>
          <a:xfrm>
            <a:off x="3566160" y="1756889"/>
            <a:ext cx="2011680" cy="685800"/>
          </a:xfrm>
          <a:prstGeom prst="roundRect">
            <a:avLst/>
          </a:prstGeom>
          <a:solidFill>
            <a:srgbClr val="FFFFFF">
              <a:lumMod val="85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ea typeface="Arial"/>
                <a:cs typeface="Calibri"/>
                <a:sym typeface="Calibri"/>
              </a:rPr>
              <a:t>COMPUTING</a:t>
            </a:r>
            <a:endParaRPr kumimoji="0" lang="en-US"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3" name="Rounded Rectangle 31">
            <a:extLst>
              <a:ext uri="{FF2B5EF4-FFF2-40B4-BE49-F238E27FC236}">
                <a16:creationId xmlns:a16="http://schemas.microsoft.com/office/drawing/2014/main" id="{95E62AF7-0292-4125-8A6E-1DC32961C243}"/>
              </a:ext>
            </a:extLst>
          </p:cNvPr>
          <p:cNvSpPr/>
          <p:nvPr/>
        </p:nvSpPr>
        <p:spPr>
          <a:xfrm>
            <a:off x="6319726" y="1759171"/>
            <a:ext cx="2011680" cy="685800"/>
          </a:xfrm>
          <a:prstGeom prst="roundRect">
            <a:avLst/>
          </a:prstGeom>
          <a:solidFill>
            <a:srgbClr val="FFFFFF">
              <a:lumMod val="85000"/>
            </a:srgbClr>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ea typeface="Arial"/>
                <a:cs typeface="Calibri"/>
                <a:sym typeface="Calibri"/>
              </a:rPr>
              <a:t>ACTUATING</a:t>
            </a:r>
            <a:endParaRPr kumimoji="0" lang="en-US"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4" name="Google Shape;366;p65">
            <a:extLst>
              <a:ext uri="{FF2B5EF4-FFF2-40B4-BE49-F238E27FC236}">
                <a16:creationId xmlns:a16="http://schemas.microsoft.com/office/drawing/2014/main" id="{C9C3332A-61D6-4546-AD10-66483F86D9D3}"/>
              </a:ext>
            </a:extLst>
          </p:cNvPr>
          <p:cNvSpPr/>
          <p:nvPr/>
        </p:nvSpPr>
        <p:spPr>
          <a:xfrm>
            <a:off x="5796383" y="1961288"/>
            <a:ext cx="304800" cy="276999"/>
          </a:xfrm>
          <a:prstGeom prst="chevron">
            <a:avLst>
              <a:gd name="adj" fmla="val 50000"/>
            </a:avLst>
          </a:prstGeom>
          <a:solidFill>
            <a:srgbClr val="F79646">
              <a:lumMod val="60000"/>
              <a:lumOff val="40000"/>
            </a:srgbClr>
          </a:solidFill>
          <a:ln w="25400" cap="flat" cmpd="sng">
            <a:solidFill>
              <a:srgbClr val="F79646">
                <a:lumMod val="75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5" name="Arrow: Down 14">
            <a:extLst>
              <a:ext uri="{FF2B5EF4-FFF2-40B4-BE49-F238E27FC236}">
                <a16:creationId xmlns:a16="http://schemas.microsoft.com/office/drawing/2014/main" id="{21078408-D81F-4FA9-B1DD-4ABBBC948433}"/>
              </a:ext>
            </a:extLst>
          </p:cNvPr>
          <p:cNvSpPr/>
          <p:nvPr/>
        </p:nvSpPr>
        <p:spPr>
          <a:xfrm>
            <a:off x="1666034" y="2571750"/>
            <a:ext cx="223056" cy="322175"/>
          </a:xfrm>
          <a:prstGeom prst="down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7" name="Rectangle 16">
            <a:extLst>
              <a:ext uri="{FF2B5EF4-FFF2-40B4-BE49-F238E27FC236}">
                <a16:creationId xmlns:a16="http://schemas.microsoft.com/office/drawing/2014/main" id="{333102C0-488E-4574-9EC0-2E256DB8B278}"/>
              </a:ext>
            </a:extLst>
          </p:cNvPr>
          <p:cNvSpPr/>
          <p:nvPr/>
        </p:nvSpPr>
        <p:spPr>
          <a:xfrm>
            <a:off x="812593" y="3127006"/>
            <a:ext cx="2011680" cy="393198"/>
          </a:xfrm>
          <a:prstGeom prst="rect">
            <a:avLst/>
          </a:prstGeom>
          <a:ln w="3810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b="1" dirty="0"/>
              <a:t>Voxel Grid Filter </a:t>
            </a:r>
          </a:p>
        </p:txBody>
      </p:sp>
      <p:grpSp>
        <p:nvGrpSpPr>
          <p:cNvPr id="16" name="Group 15">
            <a:extLst>
              <a:ext uri="{FF2B5EF4-FFF2-40B4-BE49-F238E27FC236}">
                <a16:creationId xmlns:a16="http://schemas.microsoft.com/office/drawing/2014/main" id="{20BF38B0-ED41-4070-BF1E-42A851DCD5C6}"/>
              </a:ext>
            </a:extLst>
          </p:cNvPr>
          <p:cNvGrpSpPr/>
          <p:nvPr/>
        </p:nvGrpSpPr>
        <p:grpSpPr>
          <a:xfrm>
            <a:off x="5824330" y="4419747"/>
            <a:ext cx="1828800" cy="496956"/>
            <a:chOff x="5824330" y="4412974"/>
            <a:chExt cx="1828800" cy="496956"/>
          </a:xfrm>
        </p:grpSpPr>
        <p:sp>
          <p:nvSpPr>
            <p:cNvPr id="18" name="Rectangle 17">
              <a:extLst>
                <a:ext uri="{FF2B5EF4-FFF2-40B4-BE49-F238E27FC236}">
                  <a16:creationId xmlns:a16="http://schemas.microsoft.com/office/drawing/2014/main" id="{29422B92-B337-4EC2-9FBA-FA46DEDC284A}"/>
                </a:ext>
              </a:extLst>
            </p:cNvPr>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19" name="Google Shape;328;p61">
              <a:extLst>
                <a:ext uri="{FF2B5EF4-FFF2-40B4-BE49-F238E27FC236}">
                  <a16:creationId xmlns:a16="http://schemas.microsoft.com/office/drawing/2014/main" id="{F6EE070D-DA4F-4259-8A0D-70442D268C67}"/>
                </a:ext>
              </a:extLst>
            </p:cNvPr>
            <p:cNvPicPr preferRelativeResize="0"/>
            <p:nvPr/>
          </p:nvPicPr>
          <p:blipFill rotWithShape="1">
            <a:blip r:embed="rId2">
              <a:alphaModFix/>
            </a:blip>
            <a:srcRect/>
            <a:stretch/>
          </p:blipFill>
          <p:spPr>
            <a:xfrm>
              <a:off x="6032904" y="4497152"/>
              <a:ext cx="1620226" cy="328600"/>
            </a:xfrm>
            <a:prstGeom prst="rect">
              <a:avLst/>
            </a:prstGeom>
            <a:noFill/>
            <a:ln>
              <a:noFill/>
            </a:ln>
          </p:spPr>
        </p:pic>
      </p:grpSp>
    </p:spTree>
    <p:extLst>
      <p:ext uri="{BB962C8B-B14F-4D97-AF65-F5344CB8AC3E}">
        <p14:creationId xmlns:p14="http://schemas.microsoft.com/office/powerpoint/2010/main" val="2803730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C2646-278D-4B92-9725-0AA8649C6065}"/>
              </a:ext>
            </a:extLst>
          </p:cNvPr>
          <p:cNvSpPr>
            <a:spLocks noGrp="1"/>
          </p:cNvSpPr>
          <p:nvPr>
            <p:ph type="title"/>
          </p:nvPr>
        </p:nvSpPr>
        <p:spPr>
          <a:xfrm>
            <a:off x="319090" y="360000"/>
            <a:ext cx="8508999" cy="380810"/>
          </a:xfrm>
        </p:spPr>
        <p:txBody>
          <a:bodyPr/>
          <a:lstStyle/>
          <a:p>
            <a:r>
              <a:rPr lang="en-US" dirty="0"/>
              <a:t>Voxel Grid Filter </a:t>
            </a:r>
          </a:p>
        </p:txBody>
      </p:sp>
      <p:sp>
        <p:nvSpPr>
          <p:cNvPr id="4" name="Slide Number Placeholder 3">
            <a:extLst>
              <a:ext uri="{FF2B5EF4-FFF2-40B4-BE49-F238E27FC236}">
                <a16:creationId xmlns:a16="http://schemas.microsoft.com/office/drawing/2014/main" id="{6C1961A6-80D2-4570-B082-8593EE4DF1C0}"/>
              </a:ext>
            </a:extLst>
          </p:cNvPr>
          <p:cNvSpPr>
            <a:spLocks noGrp="1"/>
          </p:cNvSpPr>
          <p:nvPr>
            <p:ph type="sldNum" sz="quarter" idx="11"/>
          </p:nvPr>
        </p:nvSpPr>
        <p:spPr/>
        <p:txBody>
          <a:bodyPr/>
          <a:lstStyle/>
          <a:p>
            <a:fld id="{CE58CB1E-F828-4F11-99E0-327109AF9DA4}" type="slidenum">
              <a:rPr lang="de-DE" smtClean="0"/>
              <a:pPr/>
              <a:t>13</a:t>
            </a:fld>
            <a:endParaRPr lang="de-DE" dirty="0"/>
          </a:p>
        </p:txBody>
      </p:sp>
      <p:sp>
        <p:nvSpPr>
          <p:cNvPr id="7" name="Content Placeholder 6">
            <a:extLst>
              <a:ext uri="{FF2B5EF4-FFF2-40B4-BE49-F238E27FC236}">
                <a16:creationId xmlns:a16="http://schemas.microsoft.com/office/drawing/2014/main" id="{37785593-43D0-4E0B-9AFE-D265701C7779}"/>
              </a:ext>
            </a:extLst>
          </p:cNvPr>
          <p:cNvSpPr>
            <a:spLocks noGrp="1"/>
          </p:cNvSpPr>
          <p:nvPr>
            <p:ph idx="1"/>
          </p:nvPr>
        </p:nvSpPr>
        <p:spPr>
          <a:xfrm>
            <a:off x="399475" y="1392483"/>
            <a:ext cx="2293483" cy="380810"/>
          </a:xfrm>
          <a:prstGeom prst="ellipse">
            <a:avLst/>
          </a:prstGeom>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200" dirty="0"/>
              <a:t>LiDAR scanners</a:t>
            </a:r>
          </a:p>
        </p:txBody>
      </p:sp>
      <p:sp>
        <p:nvSpPr>
          <p:cNvPr id="8" name="Oval 7">
            <a:extLst>
              <a:ext uri="{FF2B5EF4-FFF2-40B4-BE49-F238E27FC236}">
                <a16:creationId xmlns:a16="http://schemas.microsoft.com/office/drawing/2014/main" id="{257945C6-4AA0-4C16-B9C7-30CF40E58930}"/>
              </a:ext>
            </a:extLst>
          </p:cNvPr>
          <p:cNvSpPr/>
          <p:nvPr/>
        </p:nvSpPr>
        <p:spPr>
          <a:xfrm>
            <a:off x="298995" y="2234561"/>
            <a:ext cx="2373867" cy="380810"/>
          </a:xfrm>
          <a:prstGeom prst="ellipse">
            <a:avLst/>
          </a:prstGeom>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200" dirty="0"/>
              <a:t>Stereo-Cameras</a:t>
            </a:r>
          </a:p>
        </p:txBody>
      </p:sp>
      <p:sp>
        <p:nvSpPr>
          <p:cNvPr id="12" name="TextBox 11">
            <a:extLst>
              <a:ext uri="{FF2B5EF4-FFF2-40B4-BE49-F238E27FC236}">
                <a16:creationId xmlns:a16="http://schemas.microsoft.com/office/drawing/2014/main" id="{4BB720D3-6383-470A-A44B-18F135F11578}"/>
              </a:ext>
            </a:extLst>
          </p:cNvPr>
          <p:cNvSpPr txBox="1"/>
          <p:nvPr/>
        </p:nvSpPr>
        <p:spPr>
          <a:xfrm>
            <a:off x="2770980" y="988731"/>
            <a:ext cx="1708220" cy="562911"/>
          </a:xfrm>
          <a:prstGeom prst="rect">
            <a:avLst/>
          </a:prstGeom>
          <a:noFill/>
        </p:spPr>
        <p:txBody>
          <a:bodyPr wrap="square" lIns="0" tIns="0" rIns="0" bIns="0" rtlCol="0">
            <a:spAutoFit/>
          </a:bodyPr>
          <a:lstStyle/>
          <a:p>
            <a:pPr>
              <a:lnSpc>
                <a:spcPct val="114000"/>
              </a:lnSpc>
            </a:pPr>
            <a:r>
              <a:rPr lang="en-US" sz="1100" dirty="0">
                <a:latin typeface="+mn-lt"/>
              </a:rPr>
              <a:t>Incident to and reflected targeted pulsed lasers from the object </a:t>
            </a:r>
          </a:p>
        </p:txBody>
      </p:sp>
      <p:sp>
        <p:nvSpPr>
          <p:cNvPr id="16" name="TextBox 15">
            <a:extLst>
              <a:ext uri="{FF2B5EF4-FFF2-40B4-BE49-F238E27FC236}">
                <a16:creationId xmlns:a16="http://schemas.microsoft.com/office/drawing/2014/main" id="{F85D402B-CD9E-454E-B4D6-F96D40F56731}"/>
              </a:ext>
            </a:extLst>
          </p:cNvPr>
          <p:cNvSpPr txBox="1"/>
          <p:nvPr/>
        </p:nvSpPr>
        <p:spPr>
          <a:xfrm>
            <a:off x="2774295" y="2445014"/>
            <a:ext cx="1848896" cy="562911"/>
          </a:xfrm>
          <a:prstGeom prst="rect">
            <a:avLst/>
          </a:prstGeom>
          <a:noFill/>
        </p:spPr>
        <p:txBody>
          <a:bodyPr wrap="square" lIns="0" tIns="0" rIns="0" bIns="0" rtlCol="0">
            <a:spAutoFit/>
          </a:bodyPr>
          <a:lstStyle/>
          <a:p>
            <a:pPr>
              <a:lnSpc>
                <a:spcPct val="114000"/>
              </a:lnSpc>
            </a:pPr>
            <a:r>
              <a:rPr lang="en-US" sz="1100" dirty="0">
                <a:latin typeface="+mn-lt"/>
              </a:rPr>
              <a:t>Recognizes traffic lights and additional features of the surroundings </a:t>
            </a:r>
          </a:p>
        </p:txBody>
      </p:sp>
      <p:sp>
        <p:nvSpPr>
          <p:cNvPr id="17" name="Flowchart: Connector 16">
            <a:extLst>
              <a:ext uri="{FF2B5EF4-FFF2-40B4-BE49-F238E27FC236}">
                <a16:creationId xmlns:a16="http://schemas.microsoft.com/office/drawing/2014/main" id="{C363F895-DB70-4E22-974C-854C28B3139E}"/>
              </a:ext>
            </a:extLst>
          </p:cNvPr>
          <p:cNvSpPr/>
          <p:nvPr/>
        </p:nvSpPr>
        <p:spPr>
          <a:xfrm>
            <a:off x="5024174" y="1498613"/>
            <a:ext cx="1358872" cy="988825"/>
          </a:xfrm>
          <a:prstGeom prst="flowChartConnector">
            <a:avLst/>
          </a:prstGeom>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200" dirty="0"/>
              <a:t>Point Cloud Data</a:t>
            </a:r>
          </a:p>
        </p:txBody>
      </p:sp>
      <p:sp>
        <p:nvSpPr>
          <p:cNvPr id="25" name="TextBox 24">
            <a:extLst>
              <a:ext uri="{FF2B5EF4-FFF2-40B4-BE49-F238E27FC236}">
                <a16:creationId xmlns:a16="http://schemas.microsoft.com/office/drawing/2014/main" id="{EA81F7E5-DEA8-4B58-9351-39D8D259270E}"/>
              </a:ext>
            </a:extLst>
          </p:cNvPr>
          <p:cNvSpPr txBox="1"/>
          <p:nvPr/>
        </p:nvSpPr>
        <p:spPr>
          <a:xfrm>
            <a:off x="5755361" y="781595"/>
            <a:ext cx="1358872" cy="562911"/>
          </a:xfrm>
          <a:prstGeom prst="rect">
            <a:avLst/>
          </a:prstGeom>
          <a:noFill/>
        </p:spPr>
        <p:txBody>
          <a:bodyPr wrap="square" lIns="0" tIns="0" rIns="0" bIns="0" rtlCol="0">
            <a:spAutoFit/>
          </a:bodyPr>
          <a:lstStyle/>
          <a:p>
            <a:pPr>
              <a:lnSpc>
                <a:spcPct val="114000"/>
              </a:lnSpc>
            </a:pPr>
            <a:r>
              <a:rPr lang="en-US" sz="1100" dirty="0">
                <a:latin typeface="+mn-lt"/>
              </a:rPr>
              <a:t>Digital 3D representations of the scanned objects</a:t>
            </a:r>
          </a:p>
        </p:txBody>
      </p:sp>
      <p:sp>
        <p:nvSpPr>
          <p:cNvPr id="28" name="Flowchart: Connector 27">
            <a:extLst>
              <a:ext uri="{FF2B5EF4-FFF2-40B4-BE49-F238E27FC236}">
                <a16:creationId xmlns:a16="http://schemas.microsoft.com/office/drawing/2014/main" id="{A6ABED3D-0146-44CF-A6F4-06F2852AC326}"/>
              </a:ext>
            </a:extLst>
          </p:cNvPr>
          <p:cNvSpPr/>
          <p:nvPr/>
        </p:nvSpPr>
        <p:spPr>
          <a:xfrm>
            <a:off x="7234813" y="254019"/>
            <a:ext cx="1647930" cy="380810"/>
          </a:xfrm>
          <a:prstGeom prst="flowChartConnector">
            <a:avLst/>
          </a:prstGeom>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200" dirty="0"/>
              <a:t>Preprocessing</a:t>
            </a:r>
          </a:p>
        </p:txBody>
      </p:sp>
      <p:sp>
        <p:nvSpPr>
          <p:cNvPr id="29" name="Flowchart: Connector 28">
            <a:extLst>
              <a:ext uri="{FF2B5EF4-FFF2-40B4-BE49-F238E27FC236}">
                <a16:creationId xmlns:a16="http://schemas.microsoft.com/office/drawing/2014/main" id="{B14392AF-F4EF-4D06-9867-44135F22D19F}"/>
              </a:ext>
            </a:extLst>
          </p:cNvPr>
          <p:cNvSpPr/>
          <p:nvPr/>
        </p:nvSpPr>
        <p:spPr>
          <a:xfrm>
            <a:off x="7241778" y="1117803"/>
            <a:ext cx="1647930" cy="380810"/>
          </a:xfrm>
          <a:prstGeom prst="flowChartConnector">
            <a:avLst/>
          </a:prstGeom>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200" dirty="0"/>
              <a:t>Filtering</a:t>
            </a:r>
          </a:p>
        </p:txBody>
      </p:sp>
      <p:sp>
        <p:nvSpPr>
          <p:cNvPr id="33" name="TextBox 32">
            <a:extLst>
              <a:ext uri="{FF2B5EF4-FFF2-40B4-BE49-F238E27FC236}">
                <a16:creationId xmlns:a16="http://schemas.microsoft.com/office/drawing/2014/main" id="{0C0966FB-543A-4583-B654-7D54D092D921}"/>
              </a:ext>
            </a:extLst>
          </p:cNvPr>
          <p:cNvSpPr txBox="1"/>
          <p:nvPr/>
        </p:nvSpPr>
        <p:spPr>
          <a:xfrm>
            <a:off x="8131459" y="1645230"/>
            <a:ext cx="823945" cy="369909"/>
          </a:xfrm>
          <a:prstGeom prst="rect">
            <a:avLst/>
          </a:prstGeom>
          <a:noFill/>
        </p:spPr>
        <p:txBody>
          <a:bodyPr wrap="square" lIns="0" tIns="0" rIns="0" bIns="0" rtlCol="0">
            <a:spAutoFit/>
          </a:bodyPr>
          <a:lstStyle/>
          <a:p>
            <a:pPr>
              <a:lnSpc>
                <a:spcPct val="114000"/>
              </a:lnSpc>
            </a:pPr>
            <a:r>
              <a:rPr lang="en-US" sz="1100" dirty="0">
                <a:latin typeface="+mn-lt"/>
              </a:rPr>
              <a:t>Raw Point Cloud Data</a:t>
            </a:r>
          </a:p>
        </p:txBody>
      </p:sp>
      <p:sp>
        <p:nvSpPr>
          <p:cNvPr id="34" name="Rectangle 33">
            <a:extLst>
              <a:ext uri="{FF2B5EF4-FFF2-40B4-BE49-F238E27FC236}">
                <a16:creationId xmlns:a16="http://schemas.microsoft.com/office/drawing/2014/main" id="{E6EBB063-8350-4056-BDA1-CC96B749066E}"/>
              </a:ext>
            </a:extLst>
          </p:cNvPr>
          <p:cNvSpPr/>
          <p:nvPr/>
        </p:nvSpPr>
        <p:spPr>
          <a:xfrm>
            <a:off x="7227219" y="2424966"/>
            <a:ext cx="1713626" cy="369908"/>
          </a:xfrm>
          <a:prstGeom prst="rect">
            <a:avLst/>
          </a:prstGeom>
          <a:solidFill>
            <a:schemeClr val="accent5"/>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200" b="1" dirty="0">
                <a:solidFill>
                  <a:schemeClr val="accent4">
                    <a:lumMod val="60000"/>
                    <a:lumOff val="40000"/>
                  </a:schemeClr>
                </a:solidFill>
              </a:rPr>
              <a:t>Voxel Grid Filter </a:t>
            </a:r>
          </a:p>
        </p:txBody>
      </p:sp>
      <p:sp>
        <p:nvSpPr>
          <p:cNvPr id="39" name="Rectangle 38">
            <a:extLst>
              <a:ext uri="{FF2B5EF4-FFF2-40B4-BE49-F238E27FC236}">
                <a16:creationId xmlns:a16="http://schemas.microsoft.com/office/drawing/2014/main" id="{0F802421-0EFF-4F75-8425-CB50CD76D03E}"/>
              </a:ext>
            </a:extLst>
          </p:cNvPr>
          <p:cNvSpPr/>
          <p:nvPr/>
        </p:nvSpPr>
        <p:spPr>
          <a:xfrm>
            <a:off x="6500200" y="2833138"/>
            <a:ext cx="1228066" cy="462242"/>
          </a:xfrm>
          <a:prstGeom prst="rect">
            <a:avLst/>
          </a:prstGeom>
        </p:spPr>
        <p:txBody>
          <a:bodyPr wrap="square">
            <a:spAutoFit/>
          </a:bodyPr>
          <a:lstStyle/>
          <a:p>
            <a:pPr>
              <a:lnSpc>
                <a:spcPct val="114000"/>
              </a:lnSpc>
            </a:pPr>
            <a:r>
              <a:rPr lang="en-US" sz="1100" dirty="0">
                <a:latin typeface="+mn-lt"/>
              </a:rPr>
              <a:t>Down-sampled point cloud data</a:t>
            </a:r>
          </a:p>
        </p:txBody>
      </p:sp>
      <p:sp>
        <p:nvSpPr>
          <p:cNvPr id="40" name="TextBox 39">
            <a:extLst>
              <a:ext uri="{FF2B5EF4-FFF2-40B4-BE49-F238E27FC236}">
                <a16:creationId xmlns:a16="http://schemas.microsoft.com/office/drawing/2014/main" id="{0CD6DB45-BFB2-4D0C-B417-50FC8FEB5F74}"/>
              </a:ext>
            </a:extLst>
          </p:cNvPr>
          <p:cNvSpPr txBox="1"/>
          <p:nvPr/>
        </p:nvSpPr>
        <p:spPr>
          <a:xfrm>
            <a:off x="6558489" y="3404814"/>
            <a:ext cx="1500289" cy="562911"/>
          </a:xfrm>
          <a:prstGeom prst="rect">
            <a:avLst/>
          </a:prstGeom>
          <a:noFill/>
        </p:spPr>
        <p:txBody>
          <a:bodyPr wrap="square" lIns="0" tIns="0" rIns="0" bIns="0" rtlCol="0">
            <a:spAutoFit/>
          </a:bodyPr>
          <a:lstStyle/>
          <a:p>
            <a:pPr>
              <a:lnSpc>
                <a:spcPct val="114000"/>
              </a:lnSpc>
            </a:pPr>
            <a:r>
              <a:rPr lang="en-US" sz="1100" dirty="0">
                <a:latin typeface="+mn-lt"/>
              </a:rPr>
              <a:t>Group of points contained in a cubic lattice to its centroids</a:t>
            </a:r>
          </a:p>
        </p:txBody>
      </p:sp>
      <p:sp>
        <p:nvSpPr>
          <p:cNvPr id="41" name="Oval 40">
            <a:extLst>
              <a:ext uri="{FF2B5EF4-FFF2-40B4-BE49-F238E27FC236}">
                <a16:creationId xmlns:a16="http://schemas.microsoft.com/office/drawing/2014/main" id="{7D7C720F-3AF7-4A7D-BC92-71FA2543A569}"/>
              </a:ext>
            </a:extLst>
          </p:cNvPr>
          <p:cNvSpPr/>
          <p:nvPr/>
        </p:nvSpPr>
        <p:spPr>
          <a:xfrm>
            <a:off x="4623191" y="3821962"/>
            <a:ext cx="2018769" cy="563928"/>
          </a:xfrm>
          <a:prstGeom prst="ellipse">
            <a:avLst/>
          </a:prstGeom>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100" dirty="0"/>
              <a:t>Normal Distribution Transform</a:t>
            </a:r>
          </a:p>
        </p:txBody>
      </p:sp>
      <p:sp>
        <p:nvSpPr>
          <p:cNvPr id="44" name="TextBox 43">
            <a:extLst>
              <a:ext uri="{FF2B5EF4-FFF2-40B4-BE49-F238E27FC236}">
                <a16:creationId xmlns:a16="http://schemas.microsoft.com/office/drawing/2014/main" id="{947E4321-278B-47EC-B373-AD7663591A8C}"/>
              </a:ext>
            </a:extLst>
          </p:cNvPr>
          <p:cNvSpPr txBox="1"/>
          <p:nvPr/>
        </p:nvSpPr>
        <p:spPr>
          <a:xfrm>
            <a:off x="2836309" y="3932322"/>
            <a:ext cx="1623432" cy="369909"/>
          </a:xfrm>
          <a:prstGeom prst="rect">
            <a:avLst/>
          </a:prstGeom>
          <a:noFill/>
        </p:spPr>
        <p:txBody>
          <a:bodyPr wrap="square" lIns="0" tIns="0" rIns="0" bIns="0" rtlCol="0">
            <a:spAutoFit/>
          </a:bodyPr>
          <a:lstStyle/>
          <a:p>
            <a:pPr>
              <a:lnSpc>
                <a:spcPct val="114000"/>
              </a:lnSpc>
            </a:pPr>
            <a:r>
              <a:rPr lang="en-US" sz="1100" dirty="0">
                <a:latin typeface="+mn-lt"/>
              </a:rPr>
              <a:t>Relative position between two point clouds</a:t>
            </a:r>
          </a:p>
        </p:txBody>
      </p:sp>
      <p:sp>
        <p:nvSpPr>
          <p:cNvPr id="47" name="Oval 46">
            <a:extLst>
              <a:ext uri="{FF2B5EF4-FFF2-40B4-BE49-F238E27FC236}">
                <a16:creationId xmlns:a16="http://schemas.microsoft.com/office/drawing/2014/main" id="{2DFD4E87-0172-48E9-907A-89F9E39D5273}"/>
              </a:ext>
            </a:extLst>
          </p:cNvPr>
          <p:cNvSpPr/>
          <p:nvPr/>
        </p:nvSpPr>
        <p:spPr>
          <a:xfrm>
            <a:off x="383086" y="3923648"/>
            <a:ext cx="2169195" cy="462242"/>
          </a:xfrm>
          <a:prstGeom prst="ellipse">
            <a:avLst/>
          </a:prstGeom>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sz="1100" dirty="0"/>
              <a:t>Accurate Position</a:t>
            </a:r>
          </a:p>
        </p:txBody>
      </p:sp>
      <p:cxnSp>
        <p:nvCxnSpPr>
          <p:cNvPr id="5" name="Connector: Elbow 4">
            <a:extLst>
              <a:ext uri="{FF2B5EF4-FFF2-40B4-BE49-F238E27FC236}">
                <a16:creationId xmlns:a16="http://schemas.microsoft.com/office/drawing/2014/main" id="{80DADD2E-6B05-45DA-8B77-4A100D81738A}"/>
              </a:ext>
            </a:extLst>
          </p:cNvPr>
          <p:cNvCxnSpPr>
            <a:cxnSpLocks/>
            <a:stCxn id="17" idx="0"/>
            <a:endCxn id="28" idx="2"/>
          </p:cNvCxnSpPr>
          <p:nvPr/>
        </p:nvCxnSpPr>
        <p:spPr>
          <a:xfrm rot="5400000" flipH="1" flipV="1">
            <a:off x="5942117" y="205918"/>
            <a:ext cx="1054189" cy="1531203"/>
          </a:xfrm>
          <a:prstGeom prst="bentConnector2">
            <a:avLst/>
          </a:prstGeom>
          <a:ln w="28575">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76AB5BD9-B3CF-4521-89CE-4E6618C82AF3}"/>
              </a:ext>
            </a:extLst>
          </p:cNvPr>
          <p:cNvCxnSpPr>
            <a:cxnSpLocks/>
          </p:cNvCxnSpPr>
          <p:nvPr/>
        </p:nvCxnSpPr>
        <p:spPr>
          <a:xfrm>
            <a:off x="2682910" y="1582888"/>
            <a:ext cx="2331216" cy="410138"/>
          </a:xfrm>
          <a:prstGeom prst="bentConnector3">
            <a:avLst/>
          </a:prstGeom>
          <a:ln w="28575">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BF1317-2F2A-4192-BDB4-2AEBD8CAD39A}"/>
              </a:ext>
            </a:extLst>
          </p:cNvPr>
          <p:cNvCxnSpPr>
            <a:cxnSpLocks/>
            <a:stCxn id="8" idx="6"/>
            <a:endCxn id="17" idx="2"/>
          </p:cNvCxnSpPr>
          <p:nvPr/>
        </p:nvCxnSpPr>
        <p:spPr>
          <a:xfrm flipV="1">
            <a:off x="2672862" y="1993026"/>
            <a:ext cx="2351312" cy="431940"/>
          </a:xfrm>
          <a:prstGeom prst="bentConnector3">
            <a:avLst/>
          </a:prstGeom>
          <a:ln w="28575">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B3B47BF-A059-49A5-9C60-2D9227052D4B}"/>
              </a:ext>
            </a:extLst>
          </p:cNvPr>
          <p:cNvCxnSpPr>
            <a:cxnSpLocks/>
            <a:stCxn id="29" idx="4"/>
            <a:endCxn id="34" idx="0"/>
          </p:cNvCxnSpPr>
          <p:nvPr/>
        </p:nvCxnSpPr>
        <p:spPr>
          <a:xfrm>
            <a:off x="8065743" y="1498613"/>
            <a:ext cx="18289" cy="926353"/>
          </a:xfrm>
          <a:prstGeom prst="straightConnector1">
            <a:avLst/>
          </a:prstGeom>
          <a:ln w="28575">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Plus Sign 41">
            <a:extLst>
              <a:ext uri="{FF2B5EF4-FFF2-40B4-BE49-F238E27FC236}">
                <a16:creationId xmlns:a16="http://schemas.microsoft.com/office/drawing/2014/main" id="{28E2BFE1-DD8D-4CA8-9AE3-0282180FB568}"/>
              </a:ext>
            </a:extLst>
          </p:cNvPr>
          <p:cNvSpPr/>
          <p:nvPr/>
        </p:nvSpPr>
        <p:spPr>
          <a:xfrm>
            <a:off x="7935141" y="689439"/>
            <a:ext cx="392635" cy="345010"/>
          </a:xfrm>
          <a:prstGeom prst="mathPlus">
            <a:avLst/>
          </a:prstGeom>
          <a:solidFill>
            <a:srgbClr val="FFC0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Connector: Elbow 52">
            <a:extLst>
              <a:ext uri="{FF2B5EF4-FFF2-40B4-BE49-F238E27FC236}">
                <a16:creationId xmlns:a16="http://schemas.microsoft.com/office/drawing/2014/main" id="{6371C2C3-356E-45CD-ADBB-0A652FB76ACC}"/>
              </a:ext>
            </a:extLst>
          </p:cNvPr>
          <p:cNvCxnSpPr>
            <a:cxnSpLocks/>
            <a:stCxn id="34" idx="2"/>
            <a:endCxn id="41" idx="6"/>
          </p:cNvCxnSpPr>
          <p:nvPr/>
        </p:nvCxnSpPr>
        <p:spPr>
          <a:xfrm rot="5400000">
            <a:off x="6708470" y="2728364"/>
            <a:ext cx="1309052" cy="1442072"/>
          </a:xfrm>
          <a:prstGeom prst="bentConnector2">
            <a:avLst/>
          </a:prstGeom>
          <a:ln w="28575">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C1ABC81-3ACF-47C1-9DAB-2B05E48246C0}"/>
              </a:ext>
            </a:extLst>
          </p:cNvPr>
          <p:cNvCxnSpPr>
            <a:cxnSpLocks/>
            <a:stCxn id="41" idx="2"/>
          </p:cNvCxnSpPr>
          <p:nvPr/>
        </p:nvCxnSpPr>
        <p:spPr>
          <a:xfrm flipH="1">
            <a:off x="2552281" y="4103926"/>
            <a:ext cx="2070910" cy="50843"/>
          </a:xfrm>
          <a:prstGeom prst="straightConnector1">
            <a:avLst/>
          </a:prstGeom>
          <a:ln w="28575">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F0430A8-8157-4CC1-BCDB-7290417EF788}"/>
              </a:ext>
            </a:extLst>
          </p:cNvPr>
          <p:cNvGrpSpPr/>
          <p:nvPr/>
        </p:nvGrpSpPr>
        <p:grpSpPr>
          <a:xfrm>
            <a:off x="5824330" y="4412974"/>
            <a:ext cx="1828800" cy="496956"/>
            <a:chOff x="5824330" y="4412974"/>
            <a:chExt cx="1828800" cy="496956"/>
          </a:xfrm>
        </p:grpSpPr>
        <p:sp>
          <p:nvSpPr>
            <p:cNvPr id="27" name="Rectangle 26">
              <a:extLst>
                <a:ext uri="{FF2B5EF4-FFF2-40B4-BE49-F238E27FC236}">
                  <a16:creationId xmlns:a16="http://schemas.microsoft.com/office/drawing/2014/main" id="{56CC7B8F-71BA-46D0-9A07-D1F4D70D2B98}"/>
                </a:ext>
              </a:extLst>
            </p:cNvPr>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30" name="Google Shape;328;p61">
              <a:extLst>
                <a:ext uri="{FF2B5EF4-FFF2-40B4-BE49-F238E27FC236}">
                  <a16:creationId xmlns:a16="http://schemas.microsoft.com/office/drawing/2014/main" id="{2C38DBDD-3366-47A3-AA10-CFEFFC1CB943}"/>
                </a:ext>
              </a:extLst>
            </p:cNvPr>
            <p:cNvPicPr preferRelativeResize="0"/>
            <p:nvPr/>
          </p:nvPicPr>
          <p:blipFill rotWithShape="1">
            <a:blip r:embed="rId2">
              <a:alphaModFix/>
            </a:blip>
            <a:srcRect/>
            <a:stretch/>
          </p:blipFill>
          <p:spPr>
            <a:xfrm>
              <a:off x="6032904" y="4497152"/>
              <a:ext cx="1620226" cy="328600"/>
            </a:xfrm>
            <a:prstGeom prst="rect">
              <a:avLst/>
            </a:prstGeom>
            <a:noFill/>
            <a:ln>
              <a:noFill/>
            </a:ln>
          </p:spPr>
        </p:pic>
      </p:grpSp>
    </p:spTree>
    <p:extLst>
      <p:ext uri="{BB962C8B-B14F-4D97-AF65-F5344CB8AC3E}">
        <p14:creationId xmlns:p14="http://schemas.microsoft.com/office/powerpoint/2010/main" val="635467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024F1-9F3B-49DE-825F-CDCCCFBDB360}"/>
              </a:ext>
            </a:extLst>
          </p:cNvPr>
          <p:cNvSpPr>
            <a:spLocks noGrp="1"/>
          </p:cNvSpPr>
          <p:nvPr>
            <p:ph idx="1"/>
          </p:nvPr>
        </p:nvSpPr>
        <p:spPr/>
        <p:txBody>
          <a:bodyPr/>
          <a:lstStyle/>
          <a:p>
            <a:pPr marL="285750" indent="-285750">
              <a:buFont typeface="Arial" panose="020B0604020202020204" pitchFamily="34" charset="0"/>
              <a:buChar char="•"/>
            </a:pPr>
            <a:r>
              <a:rPr lang="en-US" sz="1600" dirty="0"/>
              <a:t>MATLAB and AUTOWARE </a:t>
            </a:r>
          </a:p>
        </p:txBody>
      </p:sp>
      <p:sp>
        <p:nvSpPr>
          <p:cNvPr id="3" name="Title 2">
            <a:extLst>
              <a:ext uri="{FF2B5EF4-FFF2-40B4-BE49-F238E27FC236}">
                <a16:creationId xmlns:a16="http://schemas.microsoft.com/office/drawing/2014/main" id="{062741FF-749A-47F8-8EF8-B26670217EF5}"/>
              </a:ext>
            </a:extLst>
          </p:cNvPr>
          <p:cNvSpPr>
            <a:spLocks noGrp="1"/>
          </p:cNvSpPr>
          <p:nvPr>
            <p:ph type="title"/>
          </p:nvPr>
        </p:nvSpPr>
        <p:spPr>
          <a:xfrm>
            <a:off x="319090" y="360000"/>
            <a:ext cx="8508999" cy="380810"/>
          </a:xfrm>
        </p:spPr>
        <p:txBody>
          <a:bodyPr/>
          <a:lstStyle/>
          <a:p>
            <a:r>
              <a:rPr lang="en-US" dirty="0"/>
              <a:t>Voxel Grid Filter </a:t>
            </a:r>
          </a:p>
        </p:txBody>
      </p:sp>
      <p:sp>
        <p:nvSpPr>
          <p:cNvPr id="4" name="Slide Number Placeholder 3">
            <a:extLst>
              <a:ext uri="{FF2B5EF4-FFF2-40B4-BE49-F238E27FC236}">
                <a16:creationId xmlns:a16="http://schemas.microsoft.com/office/drawing/2014/main" id="{1CEA4BFB-F40E-4254-98ED-544ABA1F0F1A}"/>
              </a:ext>
            </a:extLst>
          </p:cNvPr>
          <p:cNvSpPr>
            <a:spLocks noGrp="1"/>
          </p:cNvSpPr>
          <p:nvPr>
            <p:ph type="sldNum" sz="quarter" idx="11"/>
          </p:nvPr>
        </p:nvSpPr>
        <p:spPr/>
        <p:txBody>
          <a:bodyPr/>
          <a:lstStyle/>
          <a:p>
            <a:fld id="{CE58CB1E-F828-4F11-99E0-327109AF9DA4}" type="slidenum">
              <a:rPr lang="de-DE" smtClean="0"/>
              <a:pPr/>
              <a:t>14</a:t>
            </a:fld>
            <a:endParaRPr lang="de-DE" dirty="0"/>
          </a:p>
        </p:txBody>
      </p:sp>
      <p:pic>
        <p:nvPicPr>
          <p:cNvPr id="8" name="Picture 7">
            <a:extLst>
              <a:ext uri="{FF2B5EF4-FFF2-40B4-BE49-F238E27FC236}">
                <a16:creationId xmlns:a16="http://schemas.microsoft.com/office/drawing/2014/main" id="{CC707302-7B00-4A4B-839A-4E94309F2A0B}"/>
              </a:ext>
            </a:extLst>
          </p:cNvPr>
          <p:cNvPicPr>
            <a:picLocks noChangeAspect="1"/>
          </p:cNvPicPr>
          <p:nvPr/>
        </p:nvPicPr>
        <p:blipFill>
          <a:blip r:embed="rId2"/>
          <a:stretch>
            <a:fillRect/>
          </a:stretch>
        </p:blipFill>
        <p:spPr>
          <a:xfrm>
            <a:off x="21585" y="1466082"/>
            <a:ext cx="4132129" cy="2211335"/>
          </a:xfrm>
          <a:prstGeom prst="rect">
            <a:avLst/>
          </a:prstGeom>
        </p:spPr>
      </p:pic>
      <p:pic>
        <p:nvPicPr>
          <p:cNvPr id="10" name="Picture 9">
            <a:extLst>
              <a:ext uri="{FF2B5EF4-FFF2-40B4-BE49-F238E27FC236}">
                <a16:creationId xmlns:a16="http://schemas.microsoft.com/office/drawing/2014/main" id="{C9DE2894-7905-4AFF-8BB1-2AD167E6BD05}"/>
              </a:ext>
            </a:extLst>
          </p:cNvPr>
          <p:cNvPicPr>
            <a:picLocks noChangeAspect="1"/>
          </p:cNvPicPr>
          <p:nvPr/>
        </p:nvPicPr>
        <p:blipFill rotWithShape="1">
          <a:blip r:embed="rId3"/>
          <a:srcRect l="24665"/>
          <a:stretch/>
        </p:blipFill>
        <p:spPr>
          <a:xfrm>
            <a:off x="4299256" y="1977749"/>
            <a:ext cx="4389712" cy="2265751"/>
          </a:xfrm>
          <a:prstGeom prst="rect">
            <a:avLst/>
          </a:prstGeom>
        </p:spPr>
      </p:pic>
      <p:sp>
        <p:nvSpPr>
          <p:cNvPr id="11" name="Oval 10">
            <a:extLst>
              <a:ext uri="{FF2B5EF4-FFF2-40B4-BE49-F238E27FC236}">
                <a16:creationId xmlns:a16="http://schemas.microsoft.com/office/drawing/2014/main" id="{5178BFC8-AA94-4C3D-A027-C396E04F7EA4}"/>
              </a:ext>
            </a:extLst>
          </p:cNvPr>
          <p:cNvSpPr/>
          <p:nvPr/>
        </p:nvSpPr>
        <p:spPr>
          <a:xfrm>
            <a:off x="2976701" y="2616998"/>
            <a:ext cx="1246573" cy="4327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Flowchart: Process 11">
            <a:extLst>
              <a:ext uri="{FF2B5EF4-FFF2-40B4-BE49-F238E27FC236}">
                <a16:creationId xmlns:a16="http://schemas.microsoft.com/office/drawing/2014/main" id="{890CB5DC-73E9-424E-81B1-79465017E087}"/>
              </a:ext>
            </a:extLst>
          </p:cNvPr>
          <p:cNvSpPr/>
          <p:nvPr/>
        </p:nvSpPr>
        <p:spPr>
          <a:xfrm>
            <a:off x="1710835" y="2186555"/>
            <a:ext cx="753627" cy="522514"/>
          </a:xfrm>
          <a:prstGeom prst="flowChartProcess">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3" name="Flowchart: Process 12">
            <a:extLst>
              <a:ext uri="{FF2B5EF4-FFF2-40B4-BE49-F238E27FC236}">
                <a16:creationId xmlns:a16="http://schemas.microsoft.com/office/drawing/2014/main" id="{E2E31BC4-707D-42A4-B72A-B56FD1004D49}"/>
              </a:ext>
            </a:extLst>
          </p:cNvPr>
          <p:cNvSpPr/>
          <p:nvPr/>
        </p:nvSpPr>
        <p:spPr>
          <a:xfrm>
            <a:off x="5098804" y="2853732"/>
            <a:ext cx="769433" cy="371790"/>
          </a:xfrm>
          <a:prstGeom prst="flowChartProcess">
            <a:avLst/>
          </a:prstGeom>
          <a:noFill/>
          <a:ln w="571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4" name="TextBox 13">
            <a:extLst>
              <a:ext uri="{FF2B5EF4-FFF2-40B4-BE49-F238E27FC236}">
                <a16:creationId xmlns:a16="http://schemas.microsoft.com/office/drawing/2014/main" id="{49EB154E-E03E-4B2D-A48C-420DF0B7FEE7}"/>
              </a:ext>
            </a:extLst>
          </p:cNvPr>
          <p:cNvSpPr txBox="1"/>
          <p:nvPr/>
        </p:nvSpPr>
        <p:spPr>
          <a:xfrm>
            <a:off x="3100708" y="2356787"/>
            <a:ext cx="1595299" cy="193002"/>
          </a:xfrm>
          <a:prstGeom prst="rect">
            <a:avLst/>
          </a:prstGeom>
          <a:noFill/>
        </p:spPr>
        <p:txBody>
          <a:bodyPr wrap="square" lIns="0" tIns="0" rIns="0" bIns="0" rtlCol="0">
            <a:spAutoFit/>
          </a:bodyPr>
          <a:lstStyle/>
          <a:p>
            <a:pPr>
              <a:lnSpc>
                <a:spcPct val="114000"/>
              </a:lnSpc>
            </a:pPr>
            <a:r>
              <a:rPr lang="en-US" sz="1200" b="1" dirty="0">
                <a:solidFill>
                  <a:srgbClr val="C00000"/>
                </a:solidFill>
                <a:latin typeface="+mn-lt"/>
              </a:rPr>
              <a:t>Voxel Grid Filter</a:t>
            </a:r>
          </a:p>
        </p:txBody>
      </p:sp>
      <p:sp>
        <p:nvSpPr>
          <p:cNvPr id="15" name="TextBox 14">
            <a:extLst>
              <a:ext uri="{FF2B5EF4-FFF2-40B4-BE49-F238E27FC236}">
                <a16:creationId xmlns:a16="http://schemas.microsoft.com/office/drawing/2014/main" id="{AB65CCA2-22E9-48B2-98DF-33808DCB5E1F}"/>
              </a:ext>
            </a:extLst>
          </p:cNvPr>
          <p:cNvSpPr txBox="1"/>
          <p:nvPr/>
        </p:nvSpPr>
        <p:spPr>
          <a:xfrm>
            <a:off x="1745615" y="1913958"/>
            <a:ext cx="901736" cy="193002"/>
          </a:xfrm>
          <a:prstGeom prst="rect">
            <a:avLst/>
          </a:prstGeom>
          <a:noFill/>
        </p:spPr>
        <p:txBody>
          <a:bodyPr wrap="square" lIns="0" tIns="0" rIns="0" bIns="0" rtlCol="0">
            <a:spAutoFit/>
          </a:bodyPr>
          <a:lstStyle/>
          <a:p>
            <a:pPr>
              <a:lnSpc>
                <a:spcPct val="114000"/>
              </a:lnSpc>
            </a:pPr>
            <a:r>
              <a:rPr lang="en-US" sz="1200" b="1" dirty="0">
                <a:solidFill>
                  <a:srgbClr val="FFC000"/>
                </a:solidFill>
                <a:latin typeface="+mn-lt"/>
              </a:rPr>
              <a:t>Raw data</a:t>
            </a:r>
          </a:p>
        </p:txBody>
      </p:sp>
      <p:sp>
        <p:nvSpPr>
          <p:cNvPr id="16" name="TextBox 15">
            <a:extLst>
              <a:ext uri="{FF2B5EF4-FFF2-40B4-BE49-F238E27FC236}">
                <a16:creationId xmlns:a16="http://schemas.microsoft.com/office/drawing/2014/main" id="{8B4719B9-2D9C-4295-9E5A-A25A3C5D4236}"/>
              </a:ext>
            </a:extLst>
          </p:cNvPr>
          <p:cNvSpPr txBox="1"/>
          <p:nvPr/>
        </p:nvSpPr>
        <p:spPr>
          <a:xfrm>
            <a:off x="4137018" y="3140770"/>
            <a:ext cx="1620997" cy="193002"/>
          </a:xfrm>
          <a:prstGeom prst="rect">
            <a:avLst/>
          </a:prstGeom>
          <a:noFill/>
        </p:spPr>
        <p:txBody>
          <a:bodyPr wrap="square" lIns="0" tIns="0" rIns="0" bIns="0" rtlCol="0">
            <a:spAutoFit/>
          </a:bodyPr>
          <a:lstStyle/>
          <a:p>
            <a:pPr>
              <a:lnSpc>
                <a:spcPct val="114000"/>
              </a:lnSpc>
            </a:pPr>
            <a:r>
              <a:rPr lang="en-US" sz="1200" b="1" dirty="0">
                <a:solidFill>
                  <a:schemeClr val="tx2">
                    <a:lumMod val="75000"/>
                    <a:lumOff val="25000"/>
                  </a:schemeClr>
                </a:solidFill>
                <a:latin typeface="+mn-lt"/>
              </a:rPr>
              <a:t>Filtered data</a:t>
            </a:r>
          </a:p>
        </p:txBody>
      </p:sp>
      <p:sp>
        <p:nvSpPr>
          <p:cNvPr id="17" name="Oval 16">
            <a:extLst>
              <a:ext uri="{FF2B5EF4-FFF2-40B4-BE49-F238E27FC236}">
                <a16:creationId xmlns:a16="http://schemas.microsoft.com/office/drawing/2014/main" id="{6585DE2D-ECCB-47B2-AC98-08DB67368AC6}"/>
              </a:ext>
            </a:extLst>
          </p:cNvPr>
          <p:cNvSpPr/>
          <p:nvPr/>
        </p:nvSpPr>
        <p:spPr>
          <a:xfrm>
            <a:off x="6232323" y="2571749"/>
            <a:ext cx="1085222" cy="432708"/>
          </a:xfrm>
          <a:prstGeom prst="ellipse">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8" name="TextBox 17">
            <a:extLst>
              <a:ext uri="{FF2B5EF4-FFF2-40B4-BE49-F238E27FC236}">
                <a16:creationId xmlns:a16="http://schemas.microsoft.com/office/drawing/2014/main" id="{12FB60E9-3A2A-404A-BE12-1EB8E4D20C91}"/>
              </a:ext>
            </a:extLst>
          </p:cNvPr>
          <p:cNvSpPr txBox="1"/>
          <p:nvPr/>
        </p:nvSpPr>
        <p:spPr>
          <a:xfrm>
            <a:off x="6156575" y="3039627"/>
            <a:ext cx="2084999" cy="403508"/>
          </a:xfrm>
          <a:prstGeom prst="rect">
            <a:avLst/>
          </a:prstGeom>
          <a:noFill/>
        </p:spPr>
        <p:txBody>
          <a:bodyPr wrap="square" lIns="0" tIns="0" rIns="0" bIns="0" rtlCol="0">
            <a:spAutoFit/>
          </a:bodyPr>
          <a:lstStyle/>
          <a:p>
            <a:pPr>
              <a:lnSpc>
                <a:spcPct val="114000"/>
              </a:lnSpc>
            </a:pPr>
            <a:r>
              <a:rPr lang="en-US" sz="1200" b="1" dirty="0">
                <a:solidFill>
                  <a:srgbClr val="92D050"/>
                </a:solidFill>
                <a:latin typeface="+mn-lt"/>
              </a:rPr>
              <a:t>Normal Distribution Transform</a:t>
            </a:r>
          </a:p>
        </p:txBody>
      </p:sp>
      <p:grpSp>
        <p:nvGrpSpPr>
          <p:cNvPr id="19" name="Group 18">
            <a:extLst>
              <a:ext uri="{FF2B5EF4-FFF2-40B4-BE49-F238E27FC236}">
                <a16:creationId xmlns:a16="http://schemas.microsoft.com/office/drawing/2014/main" id="{6A292757-EC7A-47AB-84CE-4266195C050C}"/>
              </a:ext>
            </a:extLst>
          </p:cNvPr>
          <p:cNvGrpSpPr/>
          <p:nvPr/>
        </p:nvGrpSpPr>
        <p:grpSpPr>
          <a:xfrm>
            <a:off x="5824330" y="4412974"/>
            <a:ext cx="1828800" cy="496956"/>
            <a:chOff x="5824330" y="4412974"/>
            <a:chExt cx="1828800" cy="496956"/>
          </a:xfrm>
        </p:grpSpPr>
        <p:sp>
          <p:nvSpPr>
            <p:cNvPr id="20" name="Rectangle 19">
              <a:extLst>
                <a:ext uri="{FF2B5EF4-FFF2-40B4-BE49-F238E27FC236}">
                  <a16:creationId xmlns:a16="http://schemas.microsoft.com/office/drawing/2014/main" id="{0838A9F6-0ECB-4C0F-B840-93971AEB36B5}"/>
                </a:ext>
              </a:extLst>
            </p:cNvPr>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21" name="Google Shape;328;p61">
              <a:extLst>
                <a:ext uri="{FF2B5EF4-FFF2-40B4-BE49-F238E27FC236}">
                  <a16:creationId xmlns:a16="http://schemas.microsoft.com/office/drawing/2014/main" id="{BE6F295A-8C74-4024-9545-1FAC15BD53CA}"/>
                </a:ext>
              </a:extLst>
            </p:cNvPr>
            <p:cNvPicPr preferRelativeResize="0"/>
            <p:nvPr/>
          </p:nvPicPr>
          <p:blipFill rotWithShape="1">
            <a:blip r:embed="rId4">
              <a:alphaModFix/>
            </a:blip>
            <a:srcRect/>
            <a:stretch/>
          </p:blipFill>
          <p:spPr>
            <a:xfrm>
              <a:off x="6032904" y="4497152"/>
              <a:ext cx="1620226" cy="328600"/>
            </a:xfrm>
            <a:prstGeom prst="rect">
              <a:avLst/>
            </a:prstGeom>
            <a:noFill/>
            <a:ln>
              <a:noFill/>
            </a:ln>
          </p:spPr>
        </p:pic>
      </p:grpSp>
    </p:spTree>
    <p:extLst>
      <p:ext uri="{BB962C8B-B14F-4D97-AF65-F5344CB8AC3E}">
        <p14:creationId xmlns:p14="http://schemas.microsoft.com/office/powerpoint/2010/main" val="2879567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6A1632-AD95-43B7-B753-CABBF0228C0C}"/>
              </a:ext>
            </a:extLst>
          </p:cNvPr>
          <p:cNvSpPr>
            <a:spLocks noGrp="1"/>
          </p:cNvSpPr>
          <p:nvPr>
            <p:ph idx="1"/>
          </p:nvPr>
        </p:nvSpPr>
        <p:spPr>
          <a:xfrm>
            <a:off x="319090" y="890475"/>
            <a:ext cx="8508999" cy="3095625"/>
          </a:xfrm>
        </p:spPr>
        <p:txBody>
          <a:bodyPr/>
          <a:lstStyle/>
          <a:p>
            <a:endParaRPr lang="en-US" dirty="0"/>
          </a:p>
          <a:p>
            <a:endParaRPr lang="en-US" dirty="0"/>
          </a:p>
        </p:txBody>
      </p:sp>
      <p:sp>
        <p:nvSpPr>
          <p:cNvPr id="3" name="Title 2">
            <a:extLst>
              <a:ext uri="{FF2B5EF4-FFF2-40B4-BE49-F238E27FC236}">
                <a16:creationId xmlns:a16="http://schemas.microsoft.com/office/drawing/2014/main" id="{1CE2A733-CD48-4975-BAAF-3D82BEEE8592}"/>
              </a:ext>
            </a:extLst>
          </p:cNvPr>
          <p:cNvSpPr>
            <a:spLocks noGrp="1"/>
          </p:cNvSpPr>
          <p:nvPr>
            <p:ph type="title"/>
          </p:nvPr>
        </p:nvSpPr>
        <p:spPr>
          <a:xfrm>
            <a:off x="319090" y="360000"/>
            <a:ext cx="8508999" cy="380810"/>
          </a:xfrm>
        </p:spPr>
        <p:txBody>
          <a:bodyPr/>
          <a:lstStyle/>
          <a:p>
            <a:r>
              <a:rPr lang="en-US" dirty="0"/>
              <a:t>Voxel Grid Filter </a:t>
            </a:r>
          </a:p>
        </p:txBody>
      </p:sp>
      <p:sp>
        <p:nvSpPr>
          <p:cNvPr id="4" name="Slide Number Placeholder 3">
            <a:extLst>
              <a:ext uri="{FF2B5EF4-FFF2-40B4-BE49-F238E27FC236}">
                <a16:creationId xmlns:a16="http://schemas.microsoft.com/office/drawing/2014/main" id="{7A873A2A-40CC-4795-9AAE-0616D0803949}"/>
              </a:ext>
            </a:extLst>
          </p:cNvPr>
          <p:cNvSpPr>
            <a:spLocks noGrp="1"/>
          </p:cNvSpPr>
          <p:nvPr>
            <p:ph type="sldNum" sz="quarter" idx="11"/>
          </p:nvPr>
        </p:nvSpPr>
        <p:spPr/>
        <p:txBody>
          <a:bodyPr/>
          <a:lstStyle/>
          <a:p>
            <a:fld id="{CE58CB1E-F828-4F11-99E0-327109AF9DA4}" type="slidenum">
              <a:rPr lang="de-DE" smtClean="0"/>
              <a:pPr/>
              <a:t>15</a:t>
            </a:fld>
            <a:endParaRPr lang="de-DE" dirty="0"/>
          </a:p>
        </p:txBody>
      </p:sp>
      <p:pic>
        <p:nvPicPr>
          <p:cNvPr id="5" name="Picture 4">
            <a:extLst>
              <a:ext uri="{FF2B5EF4-FFF2-40B4-BE49-F238E27FC236}">
                <a16:creationId xmlns:a16="http://schemas.microsoft.com/office/drawing/2014/main" id="{DDE83899-469E-4F6E-890D-7AFDE087AFAB}"/>
              </a:ext>
            </a:extLst>
          </p:cNvPr>
          <p:cNvPicPr>
            <a:picLocks noChangeAspect="1"/>
          </p:cNvPicPr>
          <p:nvPr/>
        </p:nvPicPr>
        <p:blipFill rotWithShape="1">
          <a:blip r:embed="rId2"/>
          <a:srcRect l="20801" t="4560" r="20521" b="12693"/>
          <a:stretch/>
        </p:blipFill>
        <p:spPr>
          <a:xfrm>
            <a:off x="4994032" y="1325125"/>
            <a:ext cx="3194711" cy="2566436"/>
          </a:xfrm>
          <a:prstGeom prst="rect">
            <a:avLst/>
          </a:prstGeom>
          <a:ln w="57150">
            <a:solidFill>
              <a:schemeClr val="bg2">
                <a:lumMod val="75000"/>
              </a:schemeClr>
            </a:solidFill>
          </a:ln>
        </p:spPr>
      </p:pic>
      <p:pic>
        <p:nvPicPr>
          <p:cNvPr id="6" name="Picture 4" descr="points_raw">
            <a:extLst>
              <a:ext uri="{FF2B5EF4-FFF2-40B4-BE49-F238E27FC236}">
                <a16:creationId xmlns:a16="http://schemas.microsoft.com/office/drawing/2014/main" id="{7502486E-B1D8-4BBE-996F-B78219704E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82" t="5372" r="20447" b="14590"/>
          <a:stretch/>
        </p:blipFill>
        <p:spPr bwMode="auto">
          <a:xfrm>
            <a:off x="1013655" y="1325125"/>
            <a:ext cx="3285812" cy="2566435"/>
          </a:xfrm>
          <a:prstGeom prst="rect">
            <a:avLst/>
          </a:prstGeom>
          <a:noFill/>
          <a:ln w="57150">
            <a:solidFill>
              <a:schemeClr val="accent5"/>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38C855B-76A8-4D17-BD80-E259CF25A8CC}"/>
              </a:ext>
            </a:extLst>
          </p:cNvPr>
          <p:cNvSpPr txBox="1"/>
          <p:nvPr/>
        </p:nvSpPr>
        <p:spPr>
          <a:xfrm>
            <a:off x="4994032" y="4001610"/>
            <a:ext cx="3838470" cy="502830"/>
          </a:xfrm>
          <a:prstGeom prst="rect">
            <a:avLst/>
          </a:prstGeom>
          <a:noFill/>
        </p:spPr>
        <p:txBody>
          <a:bodyPr wrap="square" lIns="0" tIns="0" rIns="0" bIns="0" rtlCol="0">
            <a:spAutoFit/>
          </a:bodyPr>
          <a:lstStyle/>
          <a:p>
            <a:pPr>
              <a:lnSpc>
                <a:spcPct val="114000"/>
              </a:lnSpc>
            </a:pPr>
            <a:r>
              <a:rPr lang="en-US" sz="1400" b="1" dirty="0">
                <a:solidFill>
                  <a:schemeClr val="tx2">
                    <a:lumMod val="75000"/>
                    <a:lumOff val="25000"/>
                  </a:schemeClr>
                </a:solidFill>
              </a:rPr>
              <a:t>Filtered (Down-sampled) cloud data </a:t>
            </a:r>
          </a:p>
          <a:p>
            <a:pPr>
              <a:lnSpc>
                <a:spcPct val="114000"/>
              </a:lnSpc>
            </a:pPr>
            <a:endParaRPr lang="en-US" sz="1600" dirty="0" err="1">
              <a:latin typeface="+mn-lt"/>
            </a:endParaRPr>
          </a:p>
        </p:txBody>
      </p:sp>
      <p:sp>
        <p:nvSpPr>
          <p:cNvPr id="9" name="TextBox 8">
            <a:extLst>
              <a:ext uri="{FF2B5EF4-FFF2-40B4-BE49-F238E27FC236}">
                <a16:creationId xmlns:a16="http://schemas.microsoft.com/office/drawing/2014/main" id="{23AD840A-6E93-437B-8769-FD5A5FE5E20A}"/>
              </a:ext>
            </a:extLst>
          </p:cNvPr>
          <p:cNvSpPr txBox="1"/>
          <p:nvPr/>
        </p:nvSpPr>
        <p:spPr>
          <a:xfrm>
            <a:off x="1284961" y="4001610"/>
            <a:ext cx="3135086" cy="502830"/>
          </a:xfrm>
          <a:prstGeom prst="rect">
            <a:avLst/>
          </a:prstGeom>
          <a:noFill/>
        </p:spPr>
        <p:txBody>
          <a:bodyPr wrap="square" lIns="0" tIns="0" rIns="0" bIns="0" rtlCol="0">
            <a:spAutoFit/>
          </a:bodyPr>
          <a:lstStyle/>
          <a:p>
            <a:pPr>
              <a:lnSpc>
                <a:spcPct val="114000"/>
              </a:lnSpc>
            </a:pPr>
            <a:r>
              <a:rPr lang="en-US" sz="1400" b="1" dirty="0">
                <a:solidFill>
                  <a:schemeClr val="accent5"/>
                </a:solidFill>
              </a:rPr>
              <a:t>Unfiltered(raw) point cloud data</a:t>
            </a:r>
          </a:p>
          <a:p>
            <a:pPr>
              <a:lnSpc>
                <a:spcPct val="114000"/>
              </a:lnSpc>
            </a:pPr>
            <a:endParaRPr lang="en-US" sz="1600" dirty="0" err="1">
              <a:latin typeface="+mn-lt"/>
            </a:endParaRPr>
          </a:p>
        </p:txBody>
      </p:sp>
      <p:grpSp>
        <p:nvGrpSpPr>
          <p:cNvPr id="10" name="Group 9">
            <a:extLst>
              <a:ext uri="{FF2B5EF4-FFF2-40B4-BE49-F238E27FC236}">
                <a16:creationId xmlns:a16="http://schemas.microsoft.com/office/drawing/2014/main" id="{688F0CCF-0039-4024-8E23-4EE0A763900E}"/>
              </a:ext>
            </a:extLst>
          </p:cNvPr>
          <p:cNvGrpSpPr/>
          <p:nvPr/>
        </p:nvGrpSpPr>
        <p:grpSpPr>
          <a:xfrm>
            <a:off x="5824330" y="4412974"/>
            <a:ext cx="1828800" cy="496956"/>
            <a:chOff x="5824330" y="4412974"/>
            <a:chExt cx="1828800" cy="496956"/>
          </a:xfrm>
        </p:grpSpPr>
        <p:sp>
          <p:nvSpPr>
            <p:cNvPr id="11" name="Rectangle 10">
              <a:extLst>
                <a:ext uri="{FF2B5EF4-FFF2-40B4-BE49-F238E27FC236}">
                  <a16:creationId xmlns:a16="http://schemas.microsoft.com/office/drawing/2014/main" id="{5E10DAA3-87CD-41A1-924F-FB4EC95F0E8F}"/>
                </a:ext>
              </a:extLst>
            </p:cNvPr>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12" name="Google Shape;328;p61">
              <a:extLst>
                <a:ext uri="{FF2B5EF4-FFF2-40B4-BE49-F238E27FC236}">
                  <a16:creationId xmlns:a16="http://schemas.microsoft.com/office/drawing/2014/main" id="{68392284-0D4A-4936-8D42-591776C588BD}"/>
                </a:ext>
              </a:extLst>
            </p:cNvPr>
            <p:cNvPicPr preferRelativeResize="0"/>
            <p:nvPr/>
          </p:nvPicPr>
          <p:blipFill rotWithShape="1">
            <a:blip r:embed="rId4">
              <a:alphaModFix/>
            </a:blip>
            <a:srcRect/>
            <a:stretch/>
          </p:blipFill>
          <p:spPr>
            <a:xfrm>
              <a:off x="6032904" y="4497152"/>
              <a:ext cx="1620226" cy="328600"/>
            </a:xfrm>
            <a:prstGeom prst="rect">
              <a:avLst/>
            </a:prstGeom>
            <a:noFill/>
            <a:ln>
              <a:noFill/>
            </a:ln>
          </p:spPr>
        </p:pic>
      </p:grpSp>
    </p:spTree>
    <p:extLst>
      <p:ext uri="{BB962C8B-B14F-4D97-AF65-F5344CB8AC3E}">
        <p14:creationId xmlns:p14="http://schemas.microsoft.com/office/powerpoint/2010/main" val="3926086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F4A52B-886A-4A29-BB1A-377E8BB9700A}"/>
              </a:ext>
            </a:extLst>
          </p:cNvPr>
          <p:cNvSpPr>
            <a:spLocks noGrp="1"/>
          </p:cNvSpPr>
          <p:nvPr>
            <p:ph idx="1"/>
          </p:nvPr>
        </p:nvSpPr>
        <p:spPr/>
        <p:txBody>
          <a:bodyPr/>
          <a:lstStyle/>
          <a:p>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3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p>
          <a:p>
            <a:endParaRPr lang="en-US" dirty="0"/>
          </a:p>
        </p:txBody>
      </p:sp>
      <p:sp>
        <p:nvSpPr>
          <p:cNvPr id="3" name="Title 2">
            <a:extLst>
              <a:ext uri="{FF2B5EF4-FFF2-40B4-BE49-F238E27FC236}">
                <a16:creationId xmlns:a16="http://schemas.microsoft.com/office/drawing/2014/main" id="{BF20E2F4-8537-4A9D-A3D5-E6C1FE9D89E4}"/>
              </a:ext>
            </a:extLst>
          </p:cNvPr>
          <p:cNvSpPr>
            <a:spLocks noGrp="1"/>
          </p:cNvSpPr>
          <p:nvPr>
            <p:ph type="title"/>
          </p:nvPr>
        </p:nvSpPr>
        <p:spPr>
          <a:xfrm>
            <a:off x="319090" y="360000"/>
            <a:ext cx="8508999" cy="380810"/>
          </a:xfrm>
        </p:spPr>
        <p:txBody>
          <a:bodyPr/>
          <a:lstStyle/>
          <a:p>
            <a:r>
              <a:rPr lang="en-US" dirty="0"/>
              <a:t>Future Work</a:t>
            </a:r>
          </a:p>
        </p:txBody>
      </p:sp>
      <p:sp>
        <p:nvSpPr>
          <p:cNvPr id="4" name="Slide Number Placeholder 3">
            <a:extLst>
              <a:ext uri="{FF2B5EF4-FFF2-40B4-BE49-F238E27FC236}">
                <a16:creationId xmlns:a16="http://schemas.microsoft.com/office/drawing/2014/main" id="{5CB65B7E-DA04-4CEC-9DFE-9A1A55BCDE6E}"/>
              </a:ext>
            </a:extLst>
          </p:cNvPr>
          <p:cNvSpPr>
            <a:spLocks noGrp="1"/>
          </p:cNvSpPr>
          <p:nvPr>
            <p:ph type="sldNum" sz="quarter" idx="11"/>
          </p:nvPr>
        </p:nvSpPr>
        <p:spPr/>
        <p:txBody>
          <a:bodyPr/>
          <a:lstStyle/>
          <a:p>
            <a:fld id="{CE58CB1E-F828-4F11-99E0-327109AF9DA4}" type="slidenum">
              <a:rPr lang="de-DE" smtClean="0"/>
              <a:pPr/>
              <a:t>16</a:t>
            </a:fld>
            <a:endParaRPr lang="de-DE" dirty="0"/>
          </a:p>
        </p:txBody>
      </p:sp>
      <p:sp>
        <p:nvSpPr>
          <p:cNvPr id="6" name="Google Shape;366;p65">
            <a:extLst>
              <a:ext uri="{FF2B5EF4-FFF2-40B4-BE49-F238E27FC236}">
                <a16:creationId xmlns:a16="http://schemas.microsoft.com/office/drawing/2014/main" id="{271DAF97-DD49-42C8-9E42-689085B8EC3C}"/>
              </a:ext>
            </a:extLst>
          </p:cNvPr>
          <p:cNvSpPr/>
          <p:nvPr/>
        </p:nvSpPr>
        <p:spPr>
          <a:xfrm>
            <a:off x="2952382" y="1425859"/>
            <a:ext cx="304800" cy="276999"/>
          </a:xfrm>
          <a:prstGeom prst="chevron">
            <a:avLst>
              <a:gd name="adj" fmla="val 50000"/>
            </a:avLst>
          </a:prstGeom>
          <a:solidFill>
            <a:srgbClr val="F79646">
              <a:lumMod val="60000"/>
              <a:lumOff val="40000"/>
            </a:srgbClr>
          </a:solidFill>
          <a:ln w="25400" cap="flat" cmpd="sng">
            <a:solidFill>
              <a:srgbClr val="F79646">
                <a:lumMod val="75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 name="Rounded Rectangle 29">
            <a:extLst>
              <a:ext uri="{FF2B5EF4-FFF2-40B4-BE49-F238E27FC236}">
                <a16:creationId xmlns:a16="http://schemas.microsoft.com/office/drawing/2014/main" id="{96086746-C114-4CFC-83F2-1BE54F215E79}"/>
              </a:ext>
            </a:extLst>
          </p:cNvPr>
          <p:cNvSpPr/>
          <p:nvPr/>
        </p:nvSpPr>
        <p:spPr>
          <a:xfrm>
            <a:off x="722159" y="1237837"/>
            <a:ext cx="2011680" cy="685800"/>
          </a:xfrm>
          <a:prstGeom prst="roundRect">
            <a:avLst/>
          </a:prstGeom>
          <a:solidFill>
            <a:srgbClr val="FFFFFF">
              <a:lumMod val="85000"/>
            </a:srgbClr>
          </a:solidFill>
          <a:ln w="381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ea typeface="Calibri"/>
                <a:cs typeface="Calibri"/>
                <a:sym typeface="Calibri"/>
              </a:rPr>
              <a:t>SENSING</a:t>
            </a:r>
            <a:endParaRPr kumimoji="0" lang="en-US"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8" name="Rounded Rectangle 30">
            <a:extLst>
              <a:ext uri="{FF2B5EF4-FFF2-40B4-BE49-F238E27FC236}">
                <a16:creationId xmlns:a16="http://schemas.microsoft.com/office/drawing/2014/main" id="{B2BBE34E-3A7E-49AE-97C1-2CBCAC04F431}"/>
              </a:ext>
            </a:extLst>
          </p:cNvPr>
          <p:cNvSpPr/>
          <p:nvPr/>
        </p:nvSpPr>
        <p:spPr>
          <a:xfrm>
            <a:off x="3475725" y="1221459"/>
            <a:ext cx="2011680" cy="685800"/>
          </a:xfrm>
          <a:prstGeom prst="roundRect">
            <a:avLst/>
          </a:prstGeom>
          <a:solidFill>
            <a:srgbClr val="FFFFFF">
              <a:lumMod val="85000"/>
            </a:srgbClr>
          </a:solidFill>
          <a:ln w="381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ea typeface="Arial"/>
                <a:cs typeface="Calibri"/>
                <a:sym typeface="Calibri"/>
              </a:rPr>
              <a:t>COMPUTING</a:t>
            </a:r>
            <a:endParaRPr kumimoji="0" lang="en-US"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9" name="Rounded Rectangle 31">
            <a:extLst>
              <a:ext uri="{FF2B5EF4-FFF2-40B4-BE49-F238E27FC236}">
                <a16:creationId xmlns:a16="http://schemas.microsoft.com/office/drawing/2014/main" id="{86685841-A611-479B-A654-03D6E210BD33}"/>
              </a:ext>
            </a:extLst>
          </p:cNvPr>
          <p:cNvSpPr/>
          <p:nvPr/>
        </p:nvSpPr>
        <p:spPr>
          <a:xfrm>
            <a:off x="6340819" y="1221459"/>
            <a:ext cx="2011680" cy="685800"/>
          </a:xfrm>
          <a:prstGeom prst="roundRect">
            <a:avLst/>
          </a:prstGeom>
          <a:solidFill>
            <a:srgbClr val="FFFFFF">
              <a:lumMod val="85000"/>
            </a:srgbClr>
          </a:solidFill>
          <a:ln w="381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ea typeface="Arial"/>
                <a:cs typeface="Calibri"/>
                <a:sym typeface="Calibri"/>
              </a:rPr>
              <a:t>ACTUATING</a:t>
            </a:r>
            <a:endParaRPr kumimoji="0" lang="en-US"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0" name="Google Shape;366;p65">
            <a:extLst>
              <a:ext uri="{FF2B5EF4-FFF2-40B4-BE49-F238E27FC236}">
                <a16:creationId xmlns:a16="http://schemas.microsoft.com/office/drawing/2014/main" id="{97371417-1A23-4E07-8CFD-8564D2CCD611}"/>
              </a:ext>
            </a:extLst>
          </p:cNvPr>
          <p:cNvSpPr/>
          <p:nvPr/>
        </p:nvSpPr>
        <p:spPr>
          <a:xfrm>
            <a:off x="5705948" y="1425858"/>
            <a:ext cx="304800" cy="276999"/>
          </a:xfrm>
          <a:prstGeom prst="chevron">
            <a:avLst>
              <a:gd name="adj" fmla="val 50000"/>
            </a:avLst>
          </a:prstGeom>
          <a:solidFill>
            <a:srgbClr val="F79646">
              <a:lumMod val="60000"/>
              <a:lumOff val="40000"/>
            </a:srgbClr>
          </a:solidFill>
          <a:ln w="25400" cap="flat" cmpd="sng">
            <a:solidFill>
              <a:srgbClr val="F79646">
                <a:lumMod val="75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1" name="Arrow: Down 10">
            <a:extLst>
              <a:ext uri="{FF2B5EF4-FFF2-40B4-BE49-F238E27FC236}">
                <a16:creationId xmlns:a16="http://schemas.microsoft.com/office/drawing/2014/main" id="{C367A303-4BA4-4669-8E4E-2107817826F2}"/>
              </a:ext>
            </a:extLst>
          </p:cNvPr>
          <p:cNvSpPr/>
          <p:nvPr/>
        </p:nvSpPr>
        <p:spPr>
          <a:xfrm>
            <a:off x="1575599" y="2036320"/>
            <a:ext cx="223056" cy="322175"/>
          </a:xfrm>
          <a:prstGeom prst="down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a:extLst>
              <a:ext uri="{FF2B5EF4-FFF2-40B4-BE49-F238E27FC236}">
                <a16:creationId xmlns:a16="http://schemas.microsoft.com/office/drawing/2014/main" id="{914587B5-B7C4-4201-8988-0D892C48FAB2}"/>
              </a:ext>
            </a:extLst>
          </p:cNvPr>
          <p:cNvSpPr/>
          <p:nvPr/>
        </p:nvSpPr>
        <p:spPr>
          <a:xfrm>
            <a:off x="722159" y="2581114"/>
            <a:ext cx="2011680" cy="393198"/>
          </a:xfrm>
          <a:prstGeom prst="rect">
            <a:avLst/>
          </a:prstGeom>
          <a:ln w="38100"/>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r>
              <a:rPr lang="en-US" b="1" dirty="0"/>
              <a:t>Voxel Grid Filter </a:t>
            </a:r>
          </a:p>
        </p:txBody>
      </p:sp>
      <p:sp>
        <p:nvSpPr>
          <p:cNvPr id="13" name="Arrow: Down 12">
            <a:extLst>
              <a:ext uri="{FF2B5EF4-FFF2-40B4-BE49-F238E27FC236}">
                <a16:creationId xmlns:a16="http://schemas.microsoft.com/office/drawing/2014/main" id="{3E84F320-42DD-4117-A0FF-54119841BBB0}"/>
              </a:ext>
            </a:extLst>
          </p:cNvPr>
          <p:cNvSpPr/>
          <p:nvPr/>
        </p:nvSpPr>
        <p:spPr>
          <a:xfrm>
            <a:off x="4370037" y="2026255"/>
            <a:ext cx="223056" cy="322175"/>
          </a:xfrm>
          <a:prstGeom prst="down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4" name="Arrow: Down 13">
            <a:extLst>
              <a:ext uri="{FF2B5EF4-FFF2-40B4-BE49-F238E27FC236}">
                <a16:creationId xmlns:a16="http://schemas.microsoft.com/office/drawing/2014/main" id="{64B1CEEE-ED9F-4281-8FEF-0304E0DF62CA}"/>
              </a:ext>
            </a:extLst>
          </p:cNvPr>
          <p:cNvSpPr/>
          <p:nvPr/>
        </p:nvSpPr>
        <p:spPr>
          <a:xfrm>
            <a:off x="7123603" y="2018374"/>
            <a:ext cx="223056" cy="322175"/>
          </a:xfrm>
          <a:prstGeom prst="down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0" name="Oval 19">
            <a:extLst>
              <a:ext uri="{FF2B5EF4-FFF2-40B4-BE49-F238E27FC236}">
                <a16:creationId xmlns:a16="http://schemas.microsoft.com/office/drawing/2014/main" id="{81592A06-ED7A-4B13-B485-3C639424D41D}"/>
              </a:ext>
            </a:extLst>
          </p:cNvPr>
          <p:cNvSpPr/>
          <p:nvPr/>
        </p:nvSpPr>
        <p:spPr>
          <a:xfrm>
            <a:off x="2708375" y="3224744"/>
            <a:ext cx="3546380" cy="1317049"/>
          </a:xfrm>
          <a:prstGeom prst="ellipse">
            <a:avLst/>
          </a:prstGeom>
          <a:ln w="57150">
            <a:solidFill>
              <a:srgbClr val="7030A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a:p>
            <a:pPr algn="ctr">
              <a:lnSpc>
                <a:spcPct val="114000"/>
              </a:lnSpc>
            </a:pPr>
            <a:r>
              <a:rPr lang="en-US" b="1" dirty="0">
                <a:solidFill>
                  <a:schemeClr val="tx1"/>
                </a:solidFill>
              </a:rPr>
              <a:t>DOCUMENTATION</a:t>
            </a:r>
          </a:p>
        </p:txBody>
      </p:sp>
      <p:grpSp>
        <p:nvGrpSpPr>
          <p:cNvPr id="15" name="Group 14">
            <a:extLst>
              <a:ext uri="{FF2B5EF4-FFF2-40B4-BE49-F238E27FC236}">
                <a16:creationId xmlns:a16="http://schemas.microsoft.com/office/drawing/2014/main" id="{D7F10C00-0C89-4C30-9510-9E4D8B69184B}"/>
              </a:ext>
            </a:extLst>
          </p:cNvPr>
          <p:cNvGrpSpPr/>
          <p:nvPr/>
        </p:nvGrpSpPr>
        <p:grpSpPr>
          <a:xfrm>
            <a:off x="5824330" y="4412974"/>
            <a:ext cx="1828800" cy="496956"/>
            <a:chOff x="5824330" y="4412974"/>
            <a:chExt cx="1828800" cy="496956"/>
          </a:xfrm>
        </p:grpSpPr>
        <p:sp>
          <p:nvSpPr>
            <p:cNvPr id="16" name="Rectangle 15">
              <a:extLst>
                <a:ext uri="{FF2B5EF4-FFF2-40B4-BE49-F238E27FC236}">
                  <a16:creationId xmlns:a16="http://schemas.microsoft.com/office/drawing/2014/main" id="{E39923E3-71D2-489C-98E8-FAE41D1A1CD3}"/>
                </a:ext>
              </a:extLst>
            </p:cNvPr>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17" name="Google Shape;328;p61">
              <a:extLst>
                <a:ext uri="{FF2B5EF4-FFF2-40B4-BE49-F238E27FC236}">
                  <a16:creationId xmlns:a16="http://schemas.microsoft.com/office/drawing/2014/main" id="{0B8C07DD-26A0-49AE-B613-1CDFA71E2749}"/>
                </a:ext>
              </a:extLst>
            </p:cNvPr>
            <p:cNvPicPr preferRelativeResize="0"/>
            <p:nvPr/>
          </p:nvPicPr>
          <p:blipFill rotWithShape="1">
            <a:blip r:embed="rId2">
              <a:alphaModFix/>
            </a:blip>
            <a:srcRect/>
            <a:stretch/>
          </p:blipFill>
          <p:spPr>
            <a:xfrm>
              <a:off x="6032904" y="4497152"/>
              <a:ext cx="1620226" cy="328600"/>
            </a:xfrm>
            <a:prstGeom prst="rect">
              <a:avLst/>
            </a:prstGeom>
            <a:noFill/>
            <a:ln>
              <a:noFill/>
            </a:ln>
          </p:spPr>
        </p:pic>
      </p:grpSp>
    </p:spTree>
    <p:extLst>
      <p:ext uri="{BB962C8B-B14F-4D97-AF65-F5344CB8AC3E}">
        <p14:creationId xmlns:p14="http://schemas.microsoft.com/office/powerpoint/2010/main" val="2542320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8F797C-0E52-4C6F-9B5C-68983A6654C7}"/>
              </a:ext>
            </a:extLst>
          </p:cNvPr>
          <p:cNvSpPr>
            <a:spLocks noGrp="1"/>
          </p:cNvSpPr>
          <p:nvPr>
            <p:ph idx="1"/>
          </p:nvPr>
        </p:nvSpPr>
        <p:spPr/>
        <p:txBody>
          <a:bodyPr/>
          <a:lstStyle/>
          <a:p>
            <a:pPr lvl="0" indent="457200" fontAlgn="auto">
              <a:lnSpc>
                <a:spcPct val="115000"/>
              </a:lnSpc>
              <a:spcBef>
                <a:spcPts val="0"/>
              </a:spcBef>
              <a:spcAft>
                <a:spcPts val="0"/>
              </a:spcAft>
              <a:buClr>
                <a:srgbClr val="595959"/>
              </a:buClr>
              <a:buSzPts val="1800"/>
              <a:defRPr/>
            </a:pPr>
            <a:r>
              <a:rPr lang="en-US" sz="1050" kern="0" dirty="0" err="1">
                <a:cs typeface="Arial"/>
                <a:sym typeface="Arial"/>
              </a:rPr>
              <a:t>Autoware</a:t>
            </a:r>
            <a:r>
              <a:rPr lang="en-US" sz="1050" kern="0" dirty="0">
                <a:cs typeface="Arial"/>
                <a:sym typeface="Arial"/>
              </a:rPr>
              <a:t> Documentation. (n.d.). Retrieved May 12, 2019, from </a:t>
            </a:r>
            <a:r>
              <a:rPr lang="en-US" sz="1050" kern="0" dirty="0">
                <a:uFill>
                  <a:noFill/>
                </a:uFill>
                <a:cs typeface="Arial"/>
                <a:sym typeface="Arial"/>
                <a:hlinkClick r:id="rId2">
                  <a:extLst>
                    <a:ext uri="{A12FA001-AC4F-418D-AE19-62706E023703}">
                      <ahyp:hlinkClr xmlns:ahyp="http://schemas.microsoft.com/office/drawing/2018/hyperlinkcolor" val="tx"/>
                    </a:ext>
                  </a:extLst>
                </a:hlinkClick>
              </a:rPr>
              <a:t>https://buildmedia.readthedocs.org/media/pdf/autoware/feature-documentation_rtd/autoware.pdf</a:t>
            </a:r>
            <a:endParaRPr lang="en-US" sz="1050" kern="0" dirty="0">
              <a:cs typeface="Arial"/>
              <a:sym typeface="Arial"/>
            </a:endParaRPr>
          </a:p>
          <a:p>
            <a:pPr lvl="0" indent="457200" fontAlgn="auto">
              <a:lnSpc>
                <a:spcPct val="115000"/>
              </a:lnSpc>
              <a:spcBef>
                <a:spcPts val="1600"/>
              </a:spcBef>
              <a:spcAft>
                <a:spcPts val="0"/>
              </a:spcAft>
              <a:buClr>
                <a:srgbClr val="595959"/>
              </a:buClr>
              <a:buSzPts val="1800"/>
              <a:defRPr/>
            </a:pPr>
            <a:r>
              <a:rPr lang="en-US" sz="1050" kern="0" dirty="0">
                <a:cs typeface="Arial"/>
                <a:sym typeface="Arial"/>
              </a:rPr>
              <a:t>Kato, S., Tokunaga, S., Maruyama, Y., Maeda, S., Hirabayashi, M., Monrroy, A., . . . Azumi, T. (2018). Autoware on board: Enabling autonomous vehicles with embedded systems. Proc. of ICCPS 2018. 1-11. doi:10.1109/ICCPS.2018.00035</a:t>
            </a:r>
          </a:p>
          <a:p>
            <a:pPr lvl="0" indent="457200" fontAlgn="auto">
              <a:lnSpc>
                <a:spcPct val="115000"/>
              </a:lnSpc>
              <a:spcBef>
                <a:spcPts val="1600"/>
              </a:spcBef>
              <a:spcAft>
                <a:spcPts val="0"/>
              </a:spcAft>
              <a:buClr>
                <a:srgbClr val="595959"/>
              </a:buClr>
              <a:buSzPts val="1800"/>
              <a:defRPr/>
            </a:pPr>
            <a:r>
              <a:rPr lang="en-US" sz="1050" kern="0" dirty="0">
                <a:cs typeface="Arial"/>
                <a:sym typeface="Arial"/>
              </a:rPr>
              <a:t>MATLAB/Simulink sample code suite for Autoware. (n.d.). Retrieved May 13, 2019, from </a:t>
            </a:r>
            <a:r>
              <a:rPr lang="en-US" sz="1050" kern="0" dirty="0">
                <a:uFill>
                  <a:noFill/>
                </a:uFill>
                <a:cs typeface="Arial"/>
                <a:sym typeface="Arial"/>
                <a:hlinkClick r:id="rId3">
                  <a:extLst>
                    <a:ext uri="{A12FA001-AC4F-418D-AE19-62706E023703}">
                      <ahyp:hlinkClr xmlns:ahyp="http://schemas.microsoft.com/office/drawing/2018/hyperlinkcolor" val="tx"/>
                    </a:ext>
                  </a:extLst>
                </a:hlinkClick>
              </a:rPr>
              <a:t>https://github.com/CPFL/Autoware_Toolbox</a:t>
            </a:r>
            <a:endParaRPr lang="en-US" sz="1050" kern="0" dirty="0">
              <a:cs typeface="Arial"/>
              <a:sym typeface="Arial"/>
            </a:endParaRPr>
          </a:p>
          <a:p>
            <a:pPr lvl="0" indent="457200" fontAlgn="auto">
              <a:lnSpc>
                <a:spcPct val="115000"/>
              </a:lnSpc>
              <a:spcBef>
                <a:spcPts val="1600"/>
              </a:spcBef>
              <a:spcAft>
                <a:spcPts val="0"/>
              </a:spcAft>
              <a:buClr>
                <a:srgbClr val="595959"/>
              </a:buClr>
              <a:buSzPts val="1800"/>
              <a:defRPr/>
            </a:pPr>
            <a:r>
              <a:rPr lang="en-US" sz="1050" kern="0" dirty="0">
                <a:cs typeface="Arial"/>
                <a:sym typeface="Arial"/>
              </a:rPr>
              <a:t>Source Build. (2019, March 18). Retrieved from </a:t>
            </a:r>
            <a:r>
              <a:rPr lang="en-US" sz="1050" kern="0" dirty="0">
                <a:uFill>
                  <a:noFill/>
                </a:uFill>
                <a:cs typeface="Arial"/>
                <a:sym typeface="Arial"/>
                <a:hlinkClick r:id="rId4">
                  <a:extLst>
                    <a:ext uri="{A12FA001-AC4F-418D-AE19-62706E023703}">
                      <ahyp:hlinkClr xmlns:ahyp="http://schemas.microsoft.com/office/drawing/2018/hyperlinkcolor" val="tx"/>
                    </a:ext>
                  </a:extLst>
                </a:hlinkClick>
              </a:rPr>
              <a:t>https://github.com/autowarefoundation/autoware/wiki/Source-Build</a:t>
            </a:r>
            <a:endParaRPr lang="en-US" sz="1050" kern="0" dirty="0">
              <a:cs typeface="Arial"/>
              <a:sym typeface="Arial"/>
            </a:endParaRPr>
          </a:p>
          <a:p>
            <a:pPr lvl="0" indent="457200" fontAlgn="auto">
              <a:lnSpc>
                <a:spcPct val="115000"/>
              </a:lnSpc>
              <a:spcBef>
                <a:spcPts val="1600"/>
              </a:spcBef>
              <a:spcAft>
                <a:spcPts val="0"/>
              </a:spcAft>
              <a:buClr>
                <a:srgbClr val="595959"/>
              </a:buClr>
              <a:buSzPts val="1800"/>
              <a:defRPr/>
            </a:pPr>
            <a:r>
              <a:rPr lang="en-US" sz="1050" kern="0" dirty="0">
                <a:cs typeface="Arial"/>
                <a:sym typeface="Arial"/>
              </a:rPr>
              <a:t>Tokunaga, S., Horita, Y., Oda, Y., &amp; Azumi, T. (2019). IDF – Autoware: Integrated development framework for ROS-Based self-driving systems using MATLAB/Simulink.  ASD 2019. doi:</a:t>
            </a:r>
            <a:r>
              <a:rPr lang="en-US" sz="1050" kern="0" dirty="0">
                <a:uFill>
                  <a:noFill/>
                </a:uFill>
                <a:cs typeface="Arial"/>
                <a:sym typeface="Arial"/>
                <a:hlinkClick r:id="rId5">
                  <a:extLst>
                    <a:ext uri="{A12FA001-AC4F-418D-AE19-62706E023703}">
                      <ahyp:hlinkClr xmlns:ahyp="http://schemas.microsoft.com/office/drawing/2018/hyperlinkcolor" val="tx"/>
                    </a:ext>
                  </a:extLst>
                </a:hlinkClick>
              </a:rPr>
              <a:t>10.4230/OASIcs.ASD.2019.3</a:t>
            </a:r>
            <a:endParaRPr lang="en-US" sz="1050" kern="0" dirty="0">
              <a:cs typeface="Arial"/>
              <a:sym typeface="Arial"/>
            </a:endParaRPr>
          </a:p>
          <a:p>
            <a:pPr lvl="0" indent="457200" fontAlgn="auto">
              <a:lnSpc>
                <a:spcPct val="115000"/>
              </a:lnSpc>
              <a:spcBef>
                <a:spcPts val="1600"/>
              </a:spcBef>
              <a:spcAft>
                <a:spcPts val="0"/>
              </a:spcAft>
              <a:buClr>
                <a:srgbClr val="595959"/>
              </a:buClr>
              <a:buSzPts val="1800"/>
              <a:defRPr/>
            </a:pPr>
            <a:r>
              <a:rPr lang="en-US" sz="1050" kern="0" dirty="0">
                <a:cs typeface="Arial"/>
                <a:sym typeface="Arial"/>
              </a:rPr>
              <a:t>How to Open and Edit Files and Folders in Ubuntu Desktop as an Administrator. (n.d.). Retrieved May 13, 2019, from </a:t>
            </a:r>
            <a:r>
              <a:rPr lang="en-US" sz="1050" kern="0" dirty="0">
                <a:uFill>
                  <a:noFill/>
                </a:uFill>
                <a:cs typeface="Arial"/>
                <a:sym typeface="Arial"/>
                <a:hlinkClick r:id="rId6">
                  <a:extLst>
                    <a:ext uri="{A12FA001-AC4F-418D-AE19-62706E023703}">
                      <ahyp:hlinkClr xmlns:ahyp="http://schemas.microsoft.com/office/drawing/2018/hyperlinkcolor" val="tx"/>
                    </a:ext>
                  </a:extLst>
                </a:hlinkClick>
              </a:rPr>
              <a:t>https://vitux.com/how-to-open-and-edit-files-and-folders-in-ubuntu-desktop-as-an-administrator</a:t>
            </a:r>
            <a:r>
              <a:rPr lang="en-US" sz="1050" kern="0" dirty="0">
                <a:cs typeface="Arial"/>
                <a:sym typeface="Arial"/>
              </a:rPr>
              <a:t>/</a:t>
            </a:r>
          </a:p>
          <a:p>
            <a:pPr lvl="0" fontAlgn="auto">
              <a:lnSpc>
                <a:spcPct val="115000"/>
              </a:lnSpc>
              <a:spcBef>
                <a:spcPts val="1600"/>
              </a:spcBef>
              <a:spcAft>
                <a:spcPts val="0"/>
              </a:spcAft>
              <a:buClr>
                <a:srgbClr val="595959"/>
              </a:buClr>
              <a:buSzPts val="1800"/>
              <a:defRPr/>
            </a:pPr>
            <a:endParaRPr lang="en-US" kern="0" dirty="0">
              <a:cs typeface="Arial"/>
              <a:sym typeface="Arial"/>
            </a:endParaRPr>
          </a:p>
          <a:p>
            <a:pPr marL="457200" lvl="0" fontAlgn="auto">
              <a:lnSpc>
                <a:spcPct val="115000"/>
              </a:lnSpc>
              <a:spcBef>
                <a:spcPts val="1600"/>
              </a:spcBef>
              <a:spcAft>
                <a:spcPts val="0"/>
              </a:spcAft>
              <a:buClr>
                <a:srgbClr val="595959"/>
              </a:buClr>
              <a:buSzPts val="1800"/>
              <a:defRPr/>
            </a:pPr>
            <a:endParaRPr lang="en-US" kern="0" dirty="0">
              <a:cs typeface="Arial"/>
              <a:sym typeface="Arial"/>
            </a:endParaRPr>
          </a:p>
          <a:p>
            <a:pPr marL="457200" lvl="0" fontAlgn="auto">
              <a:lnSpc>
                <a:spcPct val="115000"/>
              </a:lnSpc>
              <a:spcBef>
                <a:spcPts val="1600"/>
              </a:spcBef>
              <a:spcAft>
                <a:spcPts val="1600"/>
              </a:spcAft>
              <a:buClr>
                <a:srgbClr val="595959"/>
              </a:buClr>
              <a:buSzPts val="1800"/>
              <a:defRPr/>
            </a:pPr>
            <a:endParaRPr lang="en-US" kern="0" dirty="0">
              <a:cs typeface="Arial"/>
              <a:sym typeface="Arial"/>
            </a:endParaRPr>
          </a:p>
          <a:p>
            <a:endParaRPr lang="en-US" dirty="0"/>
          </a:p>
        </p:txBody>
      </p:sp>
      <p:sp>
        <p:nvSpPr>
          <p:cNvPr id="3" name="Title 2">
            <a:extLst>
              <a:ext uri="{FF2B5EF4-FFF2-40B4-BE49-F238E27FC236}">
                <a16:creationId xmlns:a16="http://schemas.microsoft.com/office/drawing/2014/main" id="{28702926-B794-464E-A16F-F09B6B3099D8}"/>
              </a:ext>
            </a:extLst>
          </p:cNvPr>
          <p:cNvSpPr>
            <a:spLocks noGrp="1"/>
          </p:cNvSpPr>
          <p:nvPr>
            <p:ph type="title"/>
          </p:nvPr>
        </p:nvSpPr>
        <p:spPr>
          <a:xfrm>
            <a:off x="319090" y="360000"/>
            <a:ext cx="8508999" cy="380810"/>
          </a:xfrm>
        </p:spPr>
        <p:txBody>
          <a:bodyPr/>
          <a:lstStyle/>
          <a:p>
            <a:r>
              <a:rPr lang="en-US" dirty="0"/>
              <a:t>References</a:t>
            </a:r>
          </a:p>
        </p:txBody>
      </p:sp>
      <p:sp>
        <p:nvSpPr>
          <p:cNvPr id="4" name="Slide Number Placeholder 3">
            <a:extLst>
              <a:ext uri="{FF2B5EF4-FFF2-40B4-BE49-F238E27FC236}">
                <a16:creationId xmlns:a16="http://schemas.microsoft.com/office/drawing/2014/main" id="{0551B2C2-B314-48E2-940B-52B6A1AC89A7}"/>
              </a:ext>
            </a:extLst>
          </p:cNvPr>
          <p:cNvSpPr>
            <a:spLocks noGrp="1"/>
          </p:cNvSpPr>
          <p:nvPr>
            <p:ph type="sldNum" sz="quarter" idx="11"/>
          </p:nvPr>
        </p:nvSpPr>
        <p:spPr/>
        <p:txBody>
          <a:bodyPr/>
          <a:lstStyle/>
          <a:p>
            <a:fld id="{CE58CB1E-F828-4F11-99E0-327109AF9DA4}" type="slidenum">
              <a:rPr lang="de-DE" smtClean="0"/>
              <a:pPr/>
              <a:t>17</a:t>
            </a:fld>
            <a:endParaRPr lang="de-DE" dirty="0"/>
          </a:p>
        </p:txBody>
      </p:sp>
      <p:grpSp>
        <p:nvGrpSpPr>
          <p:cNvPr id="5" name="Group 4">
            <a:extLst>
              <a:ext uri="{FF2B5EF4-FFF2-40B4-BE49-F238E27FC236}">
                <a16:creationId xmlns:a16="http://schemas.microsoft.com/office/drawing/2014/main" id="{393C626C-7F33-49F8-BEB8-7F685A86CA81}"/>
              </a:ext>
            </a:extLst>
          </p:cNvPr>
          <p:cNvGrpSpPr/>
          <p:nvPr/>
        </p:nvGrpSpPr>
        <p:grpSpPr>
          <a:xfrm>
            <a:off x="5824330" y="4412974"/>
            <a:ext cx="1828800" cy="496956"/>
            <a:chOff x="5824330" y="4412974"/>
            <a:chExt cx="1828800" cy="496956"/>
          </a:xfrm>
        </p:grpSpPr>
        <p:sp>
          <p:nvSpPr>
            <p:cNvPr id="6" name="Rectangle 5">
              <a:extLst>
                <a:ext uri="{FF2B5EF4-FFF2-40B4-BE49-F238E27FC236}">
                  <a16:creationId xmlns:a16="http://schemas.microsoft.com/office/drawing/2014/main" id="{D2FFACE2-8691-4FC6-A668-5AA74FBC5E00}"/>
                </a:ext>
              </a:extLst>
            </p:cNvPr>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7" name="Google Shape;328;p61">
              <a:extLst>
                <a:ext uri="{FF2B5EF4-FFF2-40B4-BE49-F238E27FC236}">
                  <a16:creationId xmlns:a16="http://schemas.microsoft.com/office/drawing/2014/main" id="{0E9D2E06-A29E-4358-9015-39FB807AD8C1}"/>
                </a:ext>
              </a:extLst>
            </p:cNvPr>
            <p:cNvPicPr preferRelativeResize="0"/>
            <p:nvPr/>
          </p:nvPicPr>
          <p:blipFill rotWithShape="1">
            <a:blip r:embed="rId7">
              <a:alphaModFix/>
            </a:blip>
            <a:srcRect/>
            <a:stretch/>
          </p:blipFill>
          <p:spPr>
            <a:xfrm>
              <a:off x="6032904" y="4497152"/>
              <a:ext cx="1620226" cy="328600"/>
            </a:xfrm>
            <a:prstGeom prst="rect">
              <a:avLst/>
            </a:prstGeom>
            <a:noFill/>
            <a:ln>
              <a:noFill/>
            </a:ln>
          </p:spPr>
        </p:pic>
      </p:grpSp>
    </p:spTree>
    <p:extLst>
      <p:ext uri="{BB962C8B-B14F-4D97-AF65-F5344CB8AC3E}">
        <p14:creationId xmlns:p14="http://schemas.microsoft.com/office/powerpoint/2010/main" val="555578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74026" y="4412974"/>
            <a:ext cx="1779104"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7" name="Rectangle 6"/>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8" name="Google Shape;328;p61"/>
          <p:cNvPicPr preferRelativeResize="0"/>
          <p:nvPr/>
        </p:nvPicPr>
        <p:blipFill rotWithShape="1">
          <a:blip r:embed="rId2">
            <a:alphaModFix/>
          </a:blip>
          <a:srcRect/>
          <a:stretch/>
        </p:blipFill>
        <p:spPr>
          <a:xfrm>
            <a:off x="6032904" y="4497152"/>
            <a:ext cx="1620226" cy="328600"/>
          </a:xfrm>
          <a:prstGeom prst="rect">
            <a:avLst/>
          </a:prstGeom>
          <a:noFill/>
          <a:ln>
            <a:noFill/>
          </a:ln>
        </p:spPr>
      </p:pic>
      <p:sp>
        <p:nvSpPr>
          <p:cNvPr id="5" name="TextBox 4"/>
          <p:cNvSpPr txBox="1"/>
          <p:nvPr/>
        </p:nvSpPr>
        <p:spPr>
          <a:xfrm>
            <a:off x="8832300" y="4825752"/>
            <a:ext cx="274320" cy="193002"/>
          </a:xfrm>
          <a:prstGeom prst="rect">
            <a:avLst/>
          </a:prstGeom>
          <a:noFill/>
        </p:spPr>
        <p:txBody>
          <a:bodyPr wrap="square" lIns="0" tIns="0" rIns="0" bIns="0" rtlCol="0">
            <a:spAutoFit/>
          </a:bodyPr>
          <a:lstStyle/>
          <a:p>
            <a:pPr algn="ctr">
              <a:lnSpc>
                <a:spcPct val="114000"/>
              </a:lnSpc>
            </a:pPr>
            <a:r>
              <a:rPr lang="en-US" sz="1200" dirty="0">
                <a:latin typeface="+mn-lt"/>
              </a:rPr>
              <a:t>2</a:t>
            </a:r>
          </a:p>
        </p:txBody>
      </p:sp>
      <p:sp>
        <p:nvSpPr>
          <p:cNvPr id="11" name="Google Shape;333;p6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tr" sz="3000" dirty="0"/>
              <a:t>Overview</a:t>
            </a:r>
            <a:endParaRPr sz="3000" dirty="0"/>
          </a:p>
        </p:txBody>
      </p:sp>
      <p:sp>
        <p:nvSpPr>
          <p:cNvPr id="12" name="Google Shape;334;p62"/>
          <p:cNvSpPr txBox="1">
            <a:spLocks/>
          </p:cNvSpPr>
          <p:nvPr/>
        </p:nvSpPr>
        <p:spPr>
          <a:xfrm>
            <a:off x="311700" y="1080752"/>
            <a:ext cx="8520600" cy="3416400"/>
          </a:xfrm>
          <a:prstGeom prst="rect">
            <a:avLst/>
          </a:prstGeom>
          <a:noFill/>
          <a:ln>
            <a:noFill/>
          </a:ln>
        </p:spPr>
        <p:txBody>
          <a:bodyPr spcFirstLastPara="1" wrap="square" lIns="91425" tIns="91425" rIns="91425" bIns="91425" anchor="t" anchorCtr="0">
            <a:noAutofit/>
          </a:bodyPr>
          <a:lst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368300">
              <a:lnSpc>
                <a:spcPct val="115000"/>
              </a:lnSpc>
              <a:spcBef>
                <a:spcPts val="0"/>
              </a:spcBef>
              <a:spcAft>
                <a:spcPts val="0"/>
              </a:spcAft>
              <a:buSzPts val="2200"/>
              <a:buFontTx/>
              <a:buChar char="●"/>
            </a:pPr>
            <a:r>
              <a:rPr lang="en-US" sz="2200" dirty="0">
                <a:solidFill>
                  <a:schemeClr val="dk1"/>
                </a:solidFill>
              </a:rPr>
              <a:t>Introduction</a:t>
            </a:r>
          </a:p>
          <a:p>
            <a:pPr marL="457200" indent="-368300">
              <a:lnSpc>
                <a:spcPct val="115000"/>
              </a:lnSpc>
              <a:spcBef>
                <a:spcPts val="0"/>
              </a:spcBef>
              <a:spcAft>
                <a:spcPts val="0"/>
              </a:spcAft>
              <a:buSzPts val="2200"/>
              <a:buFontTx/>
              <a:buChar char="●"/>
            </a:pPr>
            <a:r>
              <a:rPr lang="tr-TR" sz="2200" dirty="0">
                <a:solidFill>
                  <a:schemeClr val="dk1"/>
                </a:solidFill>
              </a:rPr>
              <a:t>Previous Progress</a:t>
            </a:r>
          </a:p>
          <a:p>
            <a:pPr marL="457200" indent="-368300">
              <a:lnSpc>
                <a:spcPct val="115000"/>
              </a:lnSpc>
              <a:spcBef>
                <a:spcPts val="0"/>
              </a:spcBef>
              <a:spcAft>
                <a:spcPts val="0"/>
              </a:spcAft>
              <a:buSzPts val="2200"/>
              <a:buFontTx/>
              <a:buChar char="●"/>
            </a:pPr>
            <a:r>
              <a:rPr lang="tr-TR" sz="2200" dirty="0">
                <a:solidFill>
                  <a:schemeClr val="dk1"/>
                </a:solidFill>
              </a:rPr>
              <a:t>Autoware Demo</a:t>
            </a:r>
          </a:p>
          <a:p>
            <a:pPr marL="457200" indent="-368300">
              <a:lnSpc>
                <a:spcPct val="115000"/>
              </a:lnSpc>
              <a:spcBef>
                <a:spcPts val="0"/>
              </a:spcBef>
              <a:spcAft>
                <a:spcPts val="0"/>
              </a:spcAft>
              <a:buSzPts val="2200"/>
              <a:buFontTx/>
              <a:buChar char="●"/>
            </a:pPr>
            <a:r>
              <a:rPr lang="tr-TR" sz="2200" dirty="0">
                <a:solidFill>
                  <a:schemeClr val="dk1"/>
                </a:solidFill>
              </a:rPr>
              <a:t>Working Environment</a:t>
            </a:r>
            <a:endParaRPr lang="en-US" sz="2200" dirty="0">
              <a:solidFill>
                <a:schemeClr val="dk1"/>
              </a:solidFill>
            </a:endParaRPr>
          </a:p>
          <a:p>
            <a:pPr marL="457200" indent="-368300">
              <a:lnSpc>
                <a:spcPct val="115000"/>
              </a:lnSpc>
              <a:spcBef>
                <a:spcPts val="0"/>
              </a:spcBef>
              <a:spcAft>
                <a:spcPts val="0"/>
              </a:spcAft>
              <a:buSzPts val="2200"/>
              <a:buFontTx/>
              <a:buChar char="●"/>
            </a:pPr>
            <a:r>
              <a:rPr lang="en-US" sz="2400" dirty="0"/>
              <a:t>Communication between ROS Nodes</a:t>
            </a:r>
            <a:endParaRPr lang="tr-TR" sz="2400" dirty="0"/>
          </a:p>
          <a:p>
            <a:pPr marL="457200" indent="-368300">
              <a:lnSpc>
                <a:spcPct val="115000"/>
              </a:lnSpc>
              <a:spcBef>
                <a:spcPts val="0"/>
              </a:spcBef>
              <a:spcAft>
                <a:spcPts val="0"/>
              </a:spcAft>
              <a:buSzPts val="2200"/>
              <a:buFontTx/>
              <a:buChar char="●"/>
            </a:pPr>
            <a:r>
              <a:rPr lang="tr-TR" sz="2400" dirty="0"/>
              <a:t>Voxel Grid Filter</a:t>
            </a:r>
            <a:endParaRPr lang="en-US" sz="2400" dirty="0"/>
          </a:p>
          <a:p>
            <a:pPr marL="457200" indent="-368300">
              <a:lnSpc>
                <a:spcPct val="115000"/>
              </a:lnSpc>
              <a:spcBef>
                <a:spcPts val="0"/>
              </a:spcBef>
              <a:spcAft>
                <a:spcPts val="0"/>
              </a:spcAft>
              <a:buSzPts val="2200"/>
              <a:buFontTx/>
              <a:buChar char="●"/>
            </a:pPr>
            <a:r>
              <a:rPr lang="en-US" sz="2200" dirty="0">
                <a:solidFill>
                  <a:schemeClr val="dk1"/>
                </a:solidFill>
              </a:rPr>
              <a:t>Future Work</a:t>
            </a:r>
          </a:p>
          <a:p>
            <a:pPr marL="457200" indent="-368300">
              <a:lnSpc>
                <a:spcPct val="115000"/>
              </a:lnSpc>
              <a:spcBef>
                <a:spcPts val="0"/>
              </a:spcBef>
              <a:spcAft>
                <a:spcPts val="0"/>
              </a:spcAft>
              <a:buSzPts val="2200"/>
              <a:buFontTx/>
              <a:buChar char="●"/>
            </a:pPr>
            <a:r>
              <a:rPr lang="en-US" sz="2200" dirty="0">
                <a:solidFill>
                  <a:schemeClr val="dk1"/>
                </a:solidFill>
              </a:rPr>
              <a:t>Reference</a:t>
            </a:r>
          </a:p>
        </p:txBody>
      </p:sp>
    </p:spTree>
    <p:extLst>
      <p:ext uri="{BB962C8B-B14F-4D97-AF65-F5344CB8AC3E}">
        <p14:creationId xmlns:p14="http://schemas.microsoft.com/office/powerpoint/2010/main" val="2041170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31226" y="4412974"/>
            <a:ext cx="1321904"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Rectangle 7"/>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9" name="Google Shape;328;p61"/>
          <p:cNvPicPr preferRelativeResize="0"/>
          <p:nvPr/>
        </p:nvPicPr>
        <p:blipFill rotWithShape="1">
          <a:blip r:embed="rId2">
            <a:alphaModFix/>
          </a:blip>
          <a:srcRect/>
          <a:stretch/>
        </p:blipFill>
        <p:spPr>
          <a:xfrm>
            <a:off x="6032904" y="4497152"/>
            <a:ext cx="1620226" cy="328600"/>
          </a:xfrm>
          <a:prstGeom prst="rect">
            <a:avLst/>
          </a:prstGeom>
          <a:noFill/>
          <a:ln>
            <a:noFill/>
          </a:ln>
        </p:spPr>
      </p:pic>
      <p:sp>
        <p:nvSpPr>
          <p:cNvPr id="11" name="Google Shape;342;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tr-TR" dirty="0"/>
              <a:t>Introduction</a:t>
            </a:r>
            <a:endParaRPr dirty="0"/>
          </a:p>
        </p:txBody>
      </p:sp>
      <p:sp>
        <p:nvSpPr>
          <p:cNvPr id="12" name="Google Shape;343;p63"/>
          <p:cNvSpPr txBox="1">
            <a:spLocks/>
          </p:cNvSpPr>
          <p:nvPr/>
        </p:nvSpPr>
        <p:spPr>
          <a:xfrm>
            <a:off x="311700" y="1064100"/>
            <a:ext cx="8520600" cy="3416400"/>
          </a:xfrm>
          <a:prstGeom prst="rect">
            <a:avLst/>
          </a:prstGeom>
          <a:noFill/>
          <a:ln>
            <a:noFill/>
          </a:ln>
        </p:spPr>
        <p:txBody>
          <a:bodyPr spcFirstLastPara="1" wrap="square" lIns="91425" tIns="91425" rIns="91425" bIns="91425" anchor="t" anchorCtr="0">
            <a:noAutofit/>
          </a:bodyPr>
          <a:lst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Bef>
                <a:spcPts val="0"/>
              </a:spcBef>
              <a:spcAft>
                <a:spcPts val="0"/>
              </a:spcAft>
              <a:buSzPts val="1800"/>
              <a:buFont typeface="Arial"/>
              <a:buChar char="•"/>
            </a:pPr>
            <a:r>
              <a:rPr lang="en-US" dirty="0">
                <a:solidFill>
                  <a:schemeClr val="dk1"/>
                </a:solidFill>
              </a:rPr>
              <a:t>The objectives of the project</a:t>
            </a:r>
          </a:p>
        </p:txBody>
      </p:sp>
      <p:pic>
        <p:nvPicPr>
          <p:cNvPr id="13" name="Google Shape;344;p63"/>
          <p:cNvPicPr preferRelativeResize="0"/>
          <p:nvPr/>
        </p:nvPicPr>
        <p:blipFill rotWithShape="1">
          <a:blip r:embed="rId3">
            <a:alphaModFix/>
          </a:blip>
          <a:srcRect/>
          <a:stretch/>
        </p:blipFill>
        <p:spPr>
          <a:xfrm>
            <a:off x="5823251" y="1152475"/>
            <a:ext cx="2968374" cy="2799300"/>
          </a:xfrm>
          <a:prstGeom prst="rect">
            <a:avLst/>
          </a:prstGeom>
          <a:noFill/>
          <a:ln>
            <a:noFill/>
          </a:ln>
        </p:spPr>
      </p:pic>
      <p:sp>
        <p:nvSpPr>
          <p:cNvPr id="14" name="Google Shape;345;p63"/>
          <p:cNvSpPr txBox="1"/>
          <p:nvPr/>
        </p:nvSpPr>
        <p:spPr>
          <a:xfrm>
            <a:off x="311700" y="1570200"/>
            <a:ext cx="4956900" cy="2003100"/>
          </a:xfrm>
          <a:prstGeom prst="rect">
            <a:avLst/>
          </a:prstGeom>
          <a:noFill/>
          <a:ln>
            <a:noFill/>
          </a:ln>
        </p:spPr>
        <p:txBody>
          <a:bodyPr spcFirstLastPara="1" wrap="square" lIns="91425" tIns="91425" rIns="91425" bIns="91425" anchor="t" anchorCtr="0">
            <a:noAutofit/>
          </a:bodyPr>
          <a:lstStyle/>
          <a:p>
            <a:pPr marL="457200" marR="0" lvl="0" indent="-323850" algn="just" rtl="0">
              <a:lnSpc>
                <a:spcPct val="100000"/>
              </a:lnSpc>
              <a:spcBef>
                <a:spcPts val="0"/>
              </a:spcBef>
              <a:spcAft>
                <a:spcPts val="0"/>
              </a:spcAft>
              <a:buClr>
                <a:srgbClr val="000000"/>
              </a:buClr>
              <a:buSzPts val="1500"/>
              <a:buFont typeface="Noto Sans Symbols"/>
              <a:buChar char="⮚"/>
            </a:pPr>
            <a:r>
              <a:rPr lang="tr" sz="1600" b="0" i="0" u="none" strike="noStrike" cap="none" dirty="0">
                <a:solidFill>
                  <a:srgbClr val="000000"/>
                </a:solidFill>
                <a:latin typeface="Arial"/>
                <a:ea typeface="Arial"/>
                <a:cs typeface="Arial"/>
                <a:sym typeface="Arial"/>
              </a:rPr>
              <a:t>To connect Autoware to MATLAB and Simulink using Robotics System Toolbox for co-simulation</a:t>
            </a:r>
            <a:endParaRPr sz="1600" b="0" i="0" u="none" strike="noStrike" cap="none" dirty="0">
              <a:solidFill>
                <a:srgbClr val="000000"/>
              </a:solidFill>
              <a:latin typeface="Arial"/>
              <a:ea typeface="Arial"/>
              <a:cs typeface="Arial"/>
              <a:sym typeface="Arial"/>
            </a:endParaRPr>
          </a:p>
          <a:p>
            <a:pPr marL="457200" marR="0" lvl="0" indent="0" algn="just" rtl="0">
              <a:lnSpc>
                <a:spcPct val="100000"/>
              </a:lnSpc>
              <a:spcBef>
                <a:spcPts val="0"/>
              </a:spcBef>
              <a:spcAft>
                <a:spcPts val="0"/>
              </a:spcAft>
              <a:buClr>
                <a:srgbClr val="000000"/>
              </a:buClr>
              <a:buSzPts val="1500"/>
              <a:buFont typeface="Arial"/>
              <a:buNone/>
            </a:pPr>
            <a:r>
              <a:rPr lang="tr" sz="1600" b="0" i="0" u="none" strike="noStrike" cap="none" dirty="0">
                <a:solidFill>
                  <a:srgbClr val="000000"/>
                </a:solidFill>
                <a:latin typeface="Arial"/>
                <a:ea typeface="Arial"/>
                <a:cs typeface="Arial"/>
                <a:sym typeface="Arial"/>
              </a:rPr>
              <a:t> </a:t>
            </a:r>
            <a:endParaRPr sz="1600" b="0" i="0" u="none" strike="noStrike" cap="none" dirty="0">
              <a:solidFill>
                <a:srgbClr val="000000"/>
              </a:solidFill>
              <a:latin typeface="Arial"/>
              <a:ea typeface="Arial"/>
              <a:cs typeface="Arial"/>
              <a:sym typeface="Arial"/>
            </a:endParaRPr>
          </a:p>
          <a:p>
            <a:pPr marL="457200" marR="0" lvl="0" indent="-323850" algn="just" rtl="0">
              <a:lnSpc>
                <a:spcPct val="100000"/>
              </a:lnSpc>
              <a:spcBef>
                <a:spcPts val="0"/>
              </a:spcBef>
              <a:spcAft>
                <a:spcPts val="0"/>
              </a:spcAft>
              <a:buClr>
                <a:srgbClr val="000000"/>
              </a:buClr>
              <a:buSzPts val="1500"/>
              <a:buFont typeface="Noto Sans Symbols"/>
              <a:buChar char="⮚"/>
            </a:pPr>
            <a:r>
              <a:rPr lang="tr" sz="1600" b="0" i="0" u="none" strike="noStrike" cap="none" dirty="0">
                <a:solidFill>
                  <a:srgbClr val="000000"/>
                </a:solidFill>
                <a:latin typeface="Arial"/>
                <a:ea typeface="Arial"/>
                <a:cs typeface="Arial"/>
                <a:sym typeface="Arial"/>
              </a:rPr>
              <a:t>To develop an automated-driving co-simulation example </a:t>
            </a:r>
            <a:endParaRPr sz="1600" b="0" i="0" u="none" strike="noStrike" cap="none" dirty="0">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3BBCD2BD-C64D-4404-9695-D6A50560D8A2}"/>
              </a:ext>
            </a:extLst>
          </p:cNvPr>
          <p:cNvSpPr txBox="1"/>
          <p:nvPr/>
        </p:nvSpPr>
        <p:spPr>
          <a:xfrm>
            <a:off x="8832300" y="4825752"/>
            <a:ext cx="274320" cy="193002"/>
          </a:xfrm>
          <a:prstGeom prst="rect">
            <a:avLst/>
          </a:prstGeom>
          <a:noFill/>
        </p:spPr>
        <p:txBody>
          <a:bodyPr wrap="square" lIns="0" tIns="0" rIns="0" bIns="0" rtlCol="0">
            <a:spAutoFit/>
          </a:bodyPr>
          <a:lstStyle/>
          <a:p>
            <a:pPr algn="ctr">
              <a:lnSpc>
                <a:spcPct val="114000"/>
              </a:lnSpc>
            </a:pPr>
            <a:r>
              <a:rPr lang="tr-TR" sz="1200" dirty="0">
                <a:latin typeface="+mn-lt"/>
              </a:rPr>
              <a:t>3</a:t>
            </a:r>
            <a:endParaRPr lang="en-US" sz="1200" dirty="0">
              <a:latin typeface="+mn-lt"/>
            </a:endParaRPr>
          </a:p>
        </p:txBody>
      </p:sp>
      <p:pic>
        <p:nvPicPr>
          <p:cNvPr id="10" name="Google Shape;546;p74" descr="Robotic System Toolbox&#10;&#10;&#10;Description automatically generated">
            <a:extLst>
              <a:ext uri="{FF2B5EF4-FFF2-40B4-BE49-F238E27FC236}">
                <a16:creationId xmlns:a16="http://schemas.microsoft.com/office/drawing/2014/main" id="{E156A822-A889-4490-99D9-6FB24E736611}"/>
              </a:ext>
            </a:extLst>
          </p:cNvPr>
          <p:cNvPicPr preferRelativeResize="0"/>
          <p:nvPr/>
        </p:nvPicPr>
        <p:blipFill rotWithShape="1">
          <a:blip r:embed="rId4">
            <a:alphaModFix/>
          </a:blip>
          <a:srcRect/>
          <a:stretch/>
        </p:blipFill>
        <p:spPr>
          <a:xfrm>
            <a:off x="514775" y="3345502"/>
            <a:ext cx="2187786" cy="1352973"/>
          </a:xfrm>
          <a:prstGeom prst="rect">
            <a:avLst/>
          </a:prstGeom>
          <a:noFill/>
          <a:ln>
            <a:noFill/>
          </a:ln>
        </p:spPr>
      </p:pic>
      <p:sp>
        <p:nvSpPr>
          <p:cNvPr id="16" name="TextBox 15">
            <a:extLst>
              <a:ext uri="{FF2B5EF4-FFF2-40B4-BE49-F238E27FC236}">
                <a16:creationId xmlns:a16="http://schemas.microsoft.com/office/drawing/2014/main" id="{C1BB1500-30E8-48E5-AC75-BD5A02CC04C6}"/>
              </a:ext>
            </a:extLst>
          </p:cNvPr>
          <p:cNvSpPr txBox="1"/>
          <p:nvPr/>
        </p:nvSpPr>
        <p:spPr>
          <a:xfrm>
            <a:off x="782321" y="4556625"/>
            <a:ext cx="1652693" cy="193002"/>
          </a:xfrm>
          <a:prstGeom prst="rect">
            <a:avLst/>
          </a:prstGeom>
          <a:noFill/>
        </p:spPr>
        <p:txBody>
          <a:bodyPr wrap="square" lIns="0" tIns="0" rIns="0" bIns="0" rtlCol="0">
            <a:spAutoFit/>
          </a:bodyPr>
          <a:lstStyle/>
          <a:p>
            <a:pPr>
              <a:lnSpc>
                <a:spcPct val="114000"/>
              </a:lnSpc>
            </a:pPr>
            <a:r>
              <a:rPr lang="tr-TR" sz="1200" dirty="0">
                <a:latin typeface="+mn-lt"/>
              </a:rPr>
              <a:t>Robotic System Toolbox</a:t>
            </a:r>
          </a:p>
        </p:txBody>
      </p:sp>
      <p:pic>
        <p:nvPicPr>
          <p:cNvPr id="3" name="Picture 2" descr="A picture containing indoor&#10;&#10;Description automatically generated">
            <a:extLst>
              <a:ext uri="{FF2B5EF4-FFF2-40B4-BE49-F238E27FC236}">
                <a16:creationId xmlns:a16="http://schemas.microsoft.com/office/drawing/2014/main" id="{8288591D-5C30-4A42-B779-A34F42814655}"/>
              </a:ext>
            </a:extLst>
          </p:cNvPr>
          <p:cNvPicPr>
            <a:picLocks noChangeAspect="1"/>
          </p:cNvPicPr>
          <p:nvPr/>
        </p:nvPicPr>
        <p:blipFill>
          <a:blip r:embed="rId5"/>
          <a:stretch>
            <a:fillRect/>
          </a:stretch>
        </p:blipFill>
        <p:spPr>
          <a:xfrm>
            <a:off x="3000883" y="3356628"/>
            <a:ext cx="2058797" cy="1340545"/>
          </a:xfrm>
          <a:prstGeom prst="rect">
            <a:avLst/>
          </a:prstGeom>
        </p:spPr>
      </p:pic>
    </p:spTree>
    <p:extLst>
      <p:ext uri="{BB962C8B-B14F-4D97-AF65-F5344CB8AC3E}">
        <p14:creationId xmlns:p14="http://schemas.microsoft.com/office/powerpoint/2010/main" val="3640354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31226" y="4412974"/>
            <a:ext cx="1321904"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Rectangle 7"/>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9" name="Google Shape;328;p61"/>
          <p:cNvPicPr preferRelativeResize="0"/>
          <p:nvPr/>
        </p:nvPicPr>
        <p:blipFill rotWithShape="1">
          <a:blip r:embed="rId2">
            <a:alphaModFix/>
          </a:blip>
          <a:srcRect/>
          <a:stretch/>
        </p:blipFill>
        <p:spPr>
          <a:xfrm>
            <a:off x="6032904" y="4497152"/>
            <a:ext cx="1620226" cy="328600"/>
          </a:xfrm>
          <a:prstGeom prst="rect">
            <a:avLst/>
          </a:prstGeom>
          <a:noFill/>
          <a:ln>
            <a:noFill/>
          </a:ln>
        </p:spPr>
      </p:pic>
      <p:sp>
        <p:nvSpPr>
          <p:cNvPr id="11" name="Google Shape;342;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tr-TR" dirty="0"/>
              <a:t>Previous</a:t>
            </a:r>
            <a:r>
              <a:rPr lang="tr-TR" sz="3000" dirty="0"/>
              <a:t> Progress</a:t>
            </a:r>
            <a:endParaRPr sz="3000" dirty="0"/>
          </a:p>
        </p:txBody>
      </p:sp>
      <p:sp>
        <p:nvSpPr>
          <p:cNvPr id="12" name="Google Shape;343;p63"/>
          <p:cNvSpPr txBox="1">
            <a:spLocks/>
          </p:cNvSpPr>
          <p:nvPr/>
        </p:nvSpPr>
        <p:spPr>
          <a:xfrm>
            <a:off x="311700" y="1064100"/>
            <a:ext cx="8520600" cy="3416400"/>
          </a:xfrm>
          <a:prstGeom prst="rect">
            <a:avLst/>
          </a:prstGeom>
          <a:noFill/>
          <a:ln>
            <a:noFill/>
          </a:ln>
        </p:spPr>
        <p:txBody>
          <a:bodyPr spcFirstLastPara="1" wrap="square" lIns="91425" tIns="91425" rIns="91425" bIns="91425" anchor="t" anchorCtr="0">
            <a:noAutofit/>
          </a:bodyPr>
          <a:lst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Bef>
                <a:spcPts val="0"/>
              </a:spcBef>
              <a:spcAft>
                <a:spcPts val="0"/>
              </a:spcAft>
              <a:buSzPts val="1800"/>
              <a:buFont typeface="Arial"/>
              <a:buChar char="•"/>
            </a:pPr>
            <a:r>
              <a:rPr lang="tr-TR" dirty="0">
                <a:solidFill>
                  <a:schemeClr val="dk1"/>
                </a:solidFill>
              </a:rPr>
              <a:t>Installation of required softwares and extensions</a:t>
            </a: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a:spcBef>
                <a:spcPts val="0"/>
              </a:spcBef>
              <a:spcAft>
                <a:spcPts val="0"/>
              </a:spcAft>
              <a:buSzPts val="1800"/>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p:txBody>
      </p:sp>
      <p:sp>
        <p:nvSpPr>
          <p:cNvPr id="15" name="TextBox 14">
            <a:extLst>
              <a:ext uri="{FF2B5EF4-FFF2-40B4-BE49-F238E27FC236}">
                <a16:creationId xmlns:a16="http://schemas.microsoft.com/office/drawing/2014/main" id="{3BBCD2BD-C64D-4404-9695-D6A50560D8A2}"/>
              </a:ext>
            </a:extLst>
          </p:cNvPr>
          <p:cNvSpPr txBox="1"/>
          <p:nvPr/>
        </p:nvSpPr>
        <p:spPr>
          <a:xfrm>
            <a:off x="8832300" y="4825752"/>
            <a:ext cx="274320" cy="193002"/>
          </a:xfrm>
          <a:prstGeom prst="rect">
            <a:avLst/>
          </a:prstGeom>
          <a:noFill/>
        </p:spPr>
        <p:txBody>
          <a:bodyPr wrap="square" lIns="0" tIns="0" rIns="0" bIns="0" rtlCol="0">
            <a:spAutoFit/>
          </a:bodyPr>
          <a:lstStyle/>
          <a:p>
            <a:pPr algn="ctr">
              <a:lnSpc>
                <a:spcPct val="114000"/>
              </a:lnSpc>
            </a:pPr>
            <a:r>
              <a:rPr lang="tr-TR" sz="1200" dirty="0">
                <a:latin typeface="+mn-lt"/>
              </a:rPr>
              <a:t>4</a:t>
            </a:r>
            <a:endParaRPr lang="en-US" sz="1200" dirty="0">
              <a:latin typeface="+mn-lt"/>
            </a:endParaRPr>
          </a:p>
        </p:txBody>
      </p:sp>
      <p:pic>
        <p:nvPicPr>
          <p:cNvPr id="18" name="Google Shape;507;p71">
            <a:extLst>
              <a:ext uri="{FF2B5EF4-FFF2-40B4-BE49-F238E27FC236}">
                <a16:creationId xmlns:a16="http://schemas.microsoft.com/office/drawing/2014/main" id="{EA5CEB17-806C-4F24-A4B2-6AA45665B891}"/>
              </a:ext>
            </a:extLst>
          </p:cNvPr>
          <p:cNvPicPr preferRelativeResize="0"/>
          <p:nvPr/>
        </p:nvPicPr>
        <p:blipFill rotWithShape="1">
          <a:blip r:embed="rId3">
            <a:alphaModFix/>
          </a:blip>
          <a:srcRect/>
          <a:stretch/>
        </p:blipFill>
        <p:spPr>
          <a:xfrm>
            <a:off x="2730282" y="1645472"/>
            <a:ext cx="1050509" cy="973906"/>
          </a:xfrm>
          <a:prstGeom prst="rect">
            <a:avLst/>
          </a:prstGeom>
          <a:noFill/>
          <a:ln>
            <a:noFill/>
          </a:ln>
        </p:spPr>
      </p:pic>
      <p:pic>
        <p:nvPicPr>
          <p:cNvPr id="19" name="Google Shape;508;p71">
            <a:extLst>
              <a:ext uri="{FF2B5EF4-FFF2-40B4-BE49-F238E27FC236}">
                <a16:creationId xmlns:a16="http://schemas.microsoft.com/office/drawing/2014/main" id="{4354C6A3-372C-4EE0-8652-2DE6D3F6EED2}"/>
              </a:ext>
            </a:extLst>
          </p:cNvPr>
          <p:cNvPicPr preferRelativeResize="0"/>
          <p:nvPr/>
        </p:nvPicPr>
        <p:blipFill rotWithShape="1">
          <a:blip r:embed="rId4">
            <a:alphaModFix/>
          </a:blip>
          <a:srcRect/>
          <a:stretch/>
        </p:blipFill>
        <p:spPr>
          <a:xfrm>
            <a:off x="4105802" y="1645472"/>
            <a:ext cx="1122969" cy="973906"/>
          </a:xfrm>
          <a:prstGeom prst="rect">
            <a:avLst/>
          </a:prstGeom>
          <a:noFill/>
          <a:ln>
            <a:noFill/>
          </a:ln>
        </p:spPr>
      </p:pic>
      <p:pic>
        <p:nvPicPr>
          <p:cNvPr id="20" name="Google Shape;509;p71">
            <a:extLst>
              <a:ext uri="{FF2B5EF4-FFF2-40B4-BE49-F238E27FC236}">
                <a16:creationId xmlns:a16="http://schemas.microsoft.com/office/drawing/2014/main" id="{DFD8E2C8-977B-4B12-B9B5-EA19E3722534}"/>
              </a:ext>
            </a:extLst>
          </p:cNvPr>
          <p:cNvPicPr preferRelativeResize="0"/>
          <p:nvPr/>
        </p:nvPicPr>
        <p:blipFill rotWithShape="1">
          <a:blip r:embed="rId5">
            <a:alphaModFix/>
          </a:blip>
          <a:srcRect/>
          <a:stretch/>
        </p:blipFill>
        <p:spPr>
          <a:xfrm>
            <a:off x="2752243" y="2940164"/>
            <a:ext cx="941179" cy="973906"/>
          </a:xfrm>
          <a:prstGeom prst="rect">
            <a:avLst/>
          </a:prstGeom>
          <a:noFill/>
          <a:ln>
            <a:noFill/>
          </a:ln>
        </p:spPr>
      </p:pic>
      <p:pic>
        <p:nvPicPr>
          <p:cNvPr id="21" name="Google Shape;510;p71">
            <a:extLst>
              <a:ext uri="{FF2B5EF4-FFF2-40B4-BE49-F238E27FC236}">
                <a16:creationId xmlns:a16="http://schemas.microsoft.com/office/drawing/2014/main" id="{4E920E2E-1657-4887-B637-7549881E69C6}"/>
              </a:ext>
            </a:extLst>
          </p:cNvPr>
          <p:cNvPicPr preferRelativeResize="0"/>
          <p:nvPr/>
        </p:nvPicPr>
        <p:blipFill rotWithShape="1">
          <a:blip r:embed="rId6">
            <a:alphaModFix/>
          </a:blip>
          <a:srcRect/>
          <a:stretch/>
        </p:blipFill>
        <p:spPr>
          <a:xfrm>
            <a:off x="636711" y="1582234"/>
            <a:ext cx="1768560" cy="1144010"/>
          </a:xfrm>
          <a:prstGeom prst="rect">
            <a:avLst/>
          </a:prstGeom>
          <a:noFill/>
          <a:ln>
            <a:noFill/>
          </a:ln>
        </p:spPr>
      </p:pic>
      <p:pic>
        <p:nvPicPr>
          <p:cNvPr id="5" name="Picture 4">
            <a:extLst>
              <a:ext uri="{FF2B5EF4-FFF2-40B4-BE49-F238E27FC236}">
                <a16:creationId xmlns:a16="http://schemas.microsoft.com/office/drawing/2014/main" id="{0F1EC001-BA5B-4D56-9CE0-77E5107666AE}"/>
              </a:ext>
            </a:extLst>
          </p:cNvPr>
          <p:cNvPicPr>
            <a:picLocks noChangeAspect="1"/>
          </p:cNvPicPr>
          <p:nvPr/>
        </p:nvPicPr>
        <p:blipFill>
          <a:blip r:embed="rId7"/>
          <a:stretch>
            <a:fillRect/>
          </a:stretch>
        </p:blipFill>
        <p:spPr>
          <a:xfrm>
            <a:off x="658672" y="2926464"/>
            <a:ext cx="1746599" cy="987606"/>
          </a:xfrm>
          <a:prstGeom prst="rect">
            <a:avLst/>
          </a:prstGeom>
        </p:spPr>
      </p:pic>
    </p:spTree>
    <p:extLst>
      <p:ext uri="{BB962C8B-B14F-4D97-AF65-F5344CB8AC3E}">
        <p14:creationId xmlns:p14="http://schemas.microsoft.com/office/powerpoint/2010/main" val="1504203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31226" y="4412974"/>
            <a:ext cx="1321904"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8" name="Rectangle 7"/>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9" name="Google Shape;328;p61"/>
          <p:cNvPicPr preferRelativeResize="0"/>
          <p:nvPr/>
        </p:nvPicPr>
        <p:blipFill rotWithShape="1">
          <a:blip r:embed="rId4">
            <a:alphaModFix/>
          </a:blip>
          <a:srcRect/>
          <a:stretch/>
        </p:blipFill>
        <p:spPr>
          <a:xfrm>
            <a:off x="6032904" y="4497152"/>
            <a:ext cx="1620226" cy="328600"/>
          </a:xfrm>
          <a:prstGeom prst="rect">
            <a:avLst/>
          </a:prstGeom>
          <a:noFill/>
          <a:ln>
            <a:noFill/>
          </a:ln>
        </p:spPr>
      </p:pic>
      <p:sp>
        <p:nvSpPr>
          <p:cNvPr id="11" name="Google Shape;342;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tr-TR" dirty="0"/>
              <a:t>Autoware Demo</a:t>
            </a:r>
            <a:endParaRPr dirty="0"/>
          </a:p>
        </p:txBody>
      </p:sp>
      <p:sp>
        <p:nvSpPr>
          <p:cNvPr id="12" name="Google Shape;343;p63"/>
          <p:cNvSpPr txBox="1">
            <a:spLocks/>
          </p:cNvSpPr>
          <p:nvPr/>
        </p:nvSpPr>
        <p:spPr>
          <a:xfrm>
            <a:off x="276976" y="1064100"/>
            <a:ext cx="8520600" cy="3416400"/>
          </a:xfrm>
          <a:prstGeom prst="rect">
            <a:avLst/>
          </a:prstGeom>
          <a:noFill/>
          <a:ln>
            <a:noFill/>
          </a:ln>
        </p:spPr>
        <p:txBody>
          <a:bodyPr spcFirstLastPara="1" wrap="square" lIns="91425" tIns="91425" rIns="91425" bIns="91425" anchor="t" anchorCtr="0">
            <a:noAutofit/>
          </a:bodyPr>
          <a:lst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0"/>
              </a:spcAft>
              <a:buSzPts val="1800"/>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a:p>
            <a:pPr marL="285750" indent="-285750">
              <a:spcBef>
                <a:spcPts val="0"/>
              </a:spcBef>
              <a:spcAft>
                <a:spcPts val="0"/>
              </a:spcAft>
              <a:buSzPts val="1800"/>
              <a:buFont typeface="Arial"/>
              <a:buChar char="•"/>
            </a:pPr>
            <a:endParaRPr lang="tr-TR" dirty="0">
              <a:solidFill>
                <a:schemeClr val="dk1"/>
              </a:solidFill>
            </a:endParaRPr>
          </a:p>
        </p:txBody>
      </p:sp>
      <p:sp>
        <p:nvSpPr>
          <p:cNvPr id="15" name="TextBox 14">
            <a:extLst>
              <a:ext uri="{FF2B5EF4-FFF2-40B4-BE49-F238E27FC236}">
                <a16:creationId xmlns:a16="http://schemas.microsoft.com/office/drawing/2014/main" id="{3BBCD2BD-C64D-4404-9695-D6A50560D8A2}"/>
              </a:ext>
            </a:extLst>
          </p:cNvPr>
          <p:cNvSpPr txBox="1"/>
          <p:nvPr/>
        </p:nvSpPr>
        <p:spPr>
          <a:xfrm>
            <a:off x="8832300" y="4825752"/>
            <a:ext cx="274320" cy="193002"/>
          </a:xfrm>
          <a:prstGeom prst="rect">
            <a:avLst/>
          </a:prstGeom>
          <a:noFill/>
        </p:spPr>
        <p:txBody>
          <a:bodyPr wrap="square" lIns="0" tIns="0" rIns="0" bIns="0" rtlCol="0">
            <a:spAutoFit/>
          </a:bodyPr>
          <a:lstStyle/>
          <a:p>
            <a:pPr algn="ctr">
              <a:lnSpc>
                <a:spcPct val="114000"/>
              </a:lnSpc>
            </a:pPr>
            <a:r>
              <a:rPr lang="tr-TR" sz="1200" dirty="0">
                <a:latin typeface="+mn-lt"/>
              </a:rPr>
              <a:t>4</a:t>
            </a:r>
            <a:endParaRPr lang="en-US" sz="1200" dirty="0">
              <a:latin typeface="+mn-lt"/>
            </a:endParaRPr>
          </a:p>
        </p:txBody>
      </p:sp>
      <p:sp>
        <p:nvSpPr>
          <p:cNvPr id="2" name="TextBox 1">
            <a:extLst>
              <a:ext uri="{FF2B5EF4-FFF2-40B4-BE49-F238E27FC236}">
                <a16:creationId xmlns:a16="http://schemas.microsoft.com/office/drawing/2014/main" id="{5F80EEA6-E48F-45E2-9C6B-8D45277AB5A7}"/>
              </a:ext>
            </a:extLst>
          </p:cNvPr>
          <p:cNvSpPr txBox="1"/>
          <p:nvPr/>
        </p:nvSpPr>
        <p:spPr>
          <a:xfrm>
            <a:off x="5983873" y="1211194"/>
            <a:ext cx="2682240" cy="257250"/>
          </a:xfrm>
          <a:prstGeom prst="rect">
            <a:avLst/>
          </a:prstGeom>
          <a:noFill/>
        </p:spPr>
        <p:txBody>
          <a:bodyPr wrap="square" lIns="0" tIns="0" rIns="0" bIns="0" rtlCol="0">
            <a:spAutoFit/>
          </a:bodyPr>
          <a:lstStyle/>
          <a:p>
            <a:pPr algn="ctr">
              <a:lnSpc>
                <a:spcPct val="114000"/>
              </a:lnSpc>
            </a:pPr>
            <a:r>
              <a:rPr lang="tr-TR" sz="1600" b="1" dirty="0">
                <a:latin typeface="+mn-lt"/>
              </a:rPr>
              <a:t>DEMO MAIN ELEMENTS</a:t>
            </a:r>
          </a:p>
        </p:txBody>
      </p:sp>
      <p:sp>
        <p:nvSpPr>
          <p:cNvPr id="10" name="TextBox 9">
            <a:extLst>
              <a:ext uri="{FF2B5EF4-FFF2-40B4-BE49-F238E27FC236}">
                <a16:creationId xmlns:a16="http://schemas.microsoft.com/office/drawing/2014/main" id="{2D34E664-172D-4D66-A01C-4442E7481236}"/>
              </a:ext>
            </a:extLst>
          </p:cNvPr>
          <p:cNvSpPr txBox="1"/>
          <p:nvPr/>
        </p:nvSpPr>
        <p:spPr>
          <a:xfrm>
            <a:off x="6150060" y="1620256"/>
            <a:ext cx="2993940" cy="1698542"/>
          </a:xfrm>
          <a:prstGeom prst="rect">
            <a:avLst/>
          </a:prstGeom>
          <a:noFill/>
        </p:spPr>
        <p:txBody>
          <a:bodyPr wrap="square" lIns="0" tIns="0" rIns="0" bIns="0" rtlCol="0">
            <a:spAutoFit/>
          </a:bodyPr>
          <a:lstStyle/>
          <a:p>
            <a:pPr marL="285750" indent="-285750">
              <a:lnSpc>
                <a:spcPct val="114000"/>
              </a:lnSpc>
              <a:buFont typeface="Arial" panose="020B0604020202020204" pitchFamily="34" charset="0"/>
              <a:buChar char="•"/>
            </a:pPr>
            <a:r>
              <a:rPr lang="tr-TR" sz="1400" dirty="0">
                <a:latin typeface="+mn-lt"/>
              </a:rPr>
              <a:t>ROSBAG Data (</a:t>
            </a:r>
            <a:r>
              <a:rPr lang="tr-TR" sz="1400" dirty="0"/>
              <a:t>LiDAR, GNSS</a:t>
            </a:r>
            <a:r>
              <a:rPr lang="tr-TR" sz="1400" dirty="0">
                <a:latin typeface="+mn-lt"/>
              </a:rPr>
              <a:t>)</a:t>
            </a:r>
          </a:p>
          <a:p>
            <a:pPr marL="285750" indent="-285750">
              <a:lnSpc>
                <a:spcPct val="114000"/>
              </a:lnSpc>
              <a:buFont typeface="Arial" panose="020B0604020202020204" pitchFamily="34" charset="0"/>
              <a:buChar char="•"/>
            </a:pPr>
            <a:r>
              <a:rPr lang="tr-TR" sz="1400" dirty="0">
                <a:latin typeface="+mn-lt"/>
              </a:rPr>
              <a:t>Default Vehicle Model</a:t>
            </a:r>
          </a:p>
          <a:p>
            <a:pPr marL="285750" indent="-285750">
              <a:lnSpc>
                <a:spcPct val="114000"/>
              </a:lnSpc>
              <a:buFont typeface="Arial" panose="020B0604020202020204" pitchFamily="34" charset="0"/>
              <a:buChar char="•"/>
            </a:pPr>
            <a:r>
              <a:rPr lang="tr-TR" sz="1400" dirty="0">
                <a:latin typeface="+mn-lt"/>
              </a:rPr>
              <a:t>Point Cloud</a:t>
            </a:r>
          </a:p>
          <a:p>
            <a:pPr marL="285750" indent="-285750">
              <a:lnSpc>
                <a:spcPct val="114000"/>
              </a:lnSpc>
              <a:buFont typeface="Arial" panose="020B0604020202020204" pitchFamily="34" charset="0"/>
              <a:buChar char="•"/>
            </a:pPr>
            <a:r>
              <a:rPr lang="tr-TR" sz="1400" dirty="0">
                <a:latin typeface="+mn-lt"/>
              </a:rPr>
              <a:t>Vector Map</a:t>
            </a:r>
          </a:p>
          <a:p>
            <a:pPr marL="285750" indent="-285750">
              <a:lnSpc>
                <a:spcPct val="114000"/>
              </a:lnSpc>
              <a:buFont typeface="Arial" panose="020B0604020202020204" pitchFamily="34" charset="0"/>
              <a:buChar char="•"/>
            </a:pPr>
            <a:r>
              <a:rPr lang="tr-TR" sz="1400" dirty="0">
                <a:latin typeface="+mn-lt"/>
              </a:rPr>
              <a:t>TF</a:t>
            </a:r>
          </a:p>
          <a:p>
            <a:pPr marL="285750" indent="-285750">
              <a:lnSpc>
                <a:spcPct val="114000"/>
              </a:lnSpc>
              <a:buFont typeface="Arial" panose="020B0604020202020204" pitchFamily="34" charset="0"/>
              <a:buChar char="•"/>
            </a:pPr>
            <a:r>
              <a:rPr lang="tr-TR" sz="1400" dirty="0">
                <a:latin typeface="+mn-lt"/>
              </a:rPr>
              <a:t>Desired Modules</a:t>
            </a:r>
          </a:p>
          <a:p>
            <a:pPr marL="285750" indent="-285750">
              <a:lnSpc>
                <a:spcPct val="114000"/>
              </a:lnSpc>
              <a:buFont typeface="Arial" panose="020B0604020202020204" pitchFamily="34" charset="0"/>
              <a:buChar char="•"/>
            </a:pPr>
            <a:endParaRPr lang="tr-TR" sz="1400" dirty="0">
              <a:latin typeface="+mn-lt"/>
            </a:endParaRPr>
          </a:p>
        </p:txBody>
      </p:sp>
      <p:pic>
        <p:nvPicPr>
          <p:cNvPr id="3" name="AutowareDemo">
            <a:hlinkClick r:id="" action="ppaction://media"/>
            <a:extLst>
              <a:ext uri="{FF2B5EF4-FFF2-40B4-BE49-F238E27FC236}">
                <a16:creationId xmlns:a16="http://schemas.microsoft.com/office/drawing/2014/main" id="{9A359543-C181-4DA1-BBE4-602654C836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976" y="1059244"/>
            <a:ext cx="5673074" cy="3191104"/>
          </a:xfrm>
          <a:prstGeom prst="rect">
            <a:avLst/>
          </a:prstGeom>
        </p:spPr>
      </p:pic>
    </p:spTree>
    <p:extLst>
      <p:ext uri="{BB962C8B-B14F-4D97-AF65-F5344CB8AC3E}">
        <p14:creationId xmlns:p14="http://schemas.microsoft.com/office/powerpoint/2010/main" val="369577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31226" y="4412974"/>
            <a:ext cx="1321904"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grpSp>
        <p:nvGrpSpPr>
          <p:cNvPr id="3" name="Group 2">
            <a:extLst>
              <a:ext uri="{FF2B5EF4-FFF2-40B4-BE49-F238E27FC236}">
                <a16:creationId xmlns:a16="http://schemas.microsoft.com/office/drawing/2014/main" id="{E8FB08B7-2949-4F4E-B2EF-60FBF033B764}"/>
              </a:ext>
            </a:extLst>
          </p:cNvPr>
          <p:cNvGrpSpPr/>
          <p:nvPr/>
        </p:nvGrpSpPr>
        <p:grpSpPr>
          <a:xfrm>
            <a:off x="5824330" y="4412974"/>
            <a:ext cx="1828800" cy="496956"/>
            <a:chOff x="5824330" y="4412974"/>
            <a:chExt cx="1828800" cy="496956"/>
          </a:xfrm>
        </p:grpSpPr>
        <p:sp>
          <p:nvSpPr>
            <p:cNvPr id="8" name="Rectangle 7"/>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9" name="Google Shape;328;p61"/>
            <p:cNvPicPr preferRelativeResize="0"/>
            <p:nvPr/>
          </p:nvPicPr>
          <p:blipFill rotWithShape="1">
            <a:blip r:embed="rId2">
              <a:alphaModFix/>
            </a:blip>
            <a:srcRect/>
            <a:stretch/>
          </p:blipFill>
          <p:spPr>
            <a:xfrm>
              <a:off x="6032904" y="4497152"/>
              <a:ext cx="1620226" cy="328600"/>
            </a:xfrm>
            <a:prstGeom prst="rect">
              <a:avLst/>
            </a:prstGeom>
            <a:noFill/>
            <a:ln>
              <a:noFill/>
            </a:ln>
          </p:spPr>
        </p:pic>
      </p:grpSp>
      <p:sp>
        <p:nvSpPr>
          <p:cNvPr id="11" name="Google Shape;342;p6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tr-TR" dirty="0"/>
              <a:t>Working Environment</a:t>
            </a:r>
            <a:endParaRPr dirty="0"/>
          </a:p>
        </p:txBody>
      </p:sp>
      <p:sp>
        <p:nvSpPr>
          <p:cNvPr id="12" name="Google Shape;343;p63"/>
          <p:cNvSpPr txBox="1">
            <a:spLocks/>
          </p:cNvSpPr>
          <p:nvPr/>
        </p:nvSpPr>
        <p:spPr>
          <a:xfrm>
            <a:off x="311700" y="1064100"/>
            <a:ext cx="8520600" cy="3416400"/>
          </a:xfrm>
          <a:prstGeom prst="rect">
            <a:avLst/>
          </a:prstGeom>
          <a:noFill/>
          <a:ln>
            <a:noFill/>
          </a:ln>
        </p:spPr>
        <p:txBody>
          <a:bodyPr spcFirstLastPara="1" wrap="square" lIns="91425" tIns="91425" rIns="91425" bIns="91425" anchor="t" anchorCtr="0">
            <a:noAutofit/>
          </a:bodyPr>
          <a:lst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Bef>
                <a:spcPts val="0"/>
              </a:spcBef>
              <a:spcAft>
                <a:spcPts val="0"/>
              </a:spcAft>
              <a:buSzPts val="1800"/>
              <a:buFont typeface="Arial"/>
              <a:buChar char="•"/>
            </a:pPr>
            <a:r>
              <a:rPr lang="en-US" kern="0" dirty="0">
                <a:solidFill>
                  <a:srgbClr val="000000"/>
                </a:solidFill>
                <a:cs typeface="Arial"/>
                <a:sym typeface="Arial"/>
              </a:rPr>
              <a:t>Possible Operating System Configuration:</a:t>
            </a:r>
            <a:endParaRPr lang="tr-TR" kern="0" dirty="0">
              <a:solidFill>
                <a:srgbClr val="000000"/>
              </a:solidFill>
              <a:cs typeface="Arial"/>
              <a:sym typeface="Arial"/>
            </a:endParaRPr>
          </a:p>
          <a:p>
            <a:pPr marL="285750" indent="-285750">
              <a:spcBef>
                <a:spcPts val="0"/>
              </a:spcBef>
              <a:spcAft>
                <a:spcPts val="0"/>
              </a:spcAft>
              <a:buSzPts val="1800"/>
              <a:buFont typeface="Arial"/>
              <a:buChar char="•"/>
            </a:pPr>
            <a:endParaRPr lang="tr-TR" kern="0" dirty="0">
              <a:solidFill>
                <a:srgbClr val="000000"/>
              </a:solidFill>
              <a:cs typeface="Arial"/>
              <a:sym typeface="Arial"/>
            </a:endParaRPr>
          </a:p>
          <a:p>
            <a:pPr lvl="3" indent="0">
              <a:spcBef>
                <a:spcPts val="0"/>
              </a:spcBef>
              <a:spcAft>
                <a:spcPts val="0"/>
              </a:spcAft>
              <a:buSzPts val="1800"/>
              <a:buNone/>
            </a:pPr>
            <a:endParaRPr lang="tr-TR" kern="0" dirty="0">
              <a:solidFill>
                <a:srgbClr val="000000"/>
              </a:solidFill>
              <a:cs typeface="Arial"/>
              <a:sym typeface="Arial"/>
            </a:endParaRPr>
          </a:p>
          <a:p>
            <a:pPr marL="823913" lvl="3" indent="-285750">
              <a:spcBef>
                <a:spcPts val="0"/>
              </a:spcBef>
              <a:spcAft>
                <a:spcPts val="0"/>
              </a:spcAft>
              <a:buSzPts val="1800"/>
              <a:buFont typeface="Wingdings" panose="05000000000000000000" pitchFamily="2" charset="2"/>
              <a:buChar char="Ø"/>
            </a:pPr>
            <a:r>
              <a:rPr lang="tr-TR" b="1" kern="0" dirty="0">
                <a:solidFill>
                  <a:srgbClr val="000000"/>
                </a:solidFill>
                <a:cs typeface="Arial"/>
                <a:sym typeface="Arial"/>
              </a:rPr>
              <a:t>Linux </a:t>
            </a:r>
          </a:p>
          <a:p>
            <a:pPr lvl="3" indent="0">
              <a:spcBef>
                <a:spcPts val="0"/>
              </a:spcBef>
              <a:spcAft>
                <a:spcPts val="0"/>
              </a:spcAft>
              <a:buSzPts val="1800"/>
              <a:buNone/>
            </a:pPr>
            <a:endParaRPr lang="tr-TR" b="1" kern="0" dirty="0">
              <a:solidFill>
                <a:srgbClr val="000000"/>
              </a:solidFill>
              <a:cs typeface="Arial"/>
              <a:sym typeface="Arial"/>
            </a:endParaRPr>
          </a:p>
          <a:p>
            <a:pPr marL="823913" lvl="3" indent="-285750">
              <a:spcBef>
                <a:spcPts val="0"/>
              </a:spcBef>
              <a:spcAft>
                <a:spcPts val="0"/>
              </a:spcAft>
              <a:buSzPts val="1800"/>
              <a:buFont typeface="Wingdings" panose="05000000000000000000" pitchFamily="2" charset="2"/>
              <a:buChar char="Ø"/>
            </a:pPr>
            <a:r>
              <a:rPr lang="tr-TR" i="1" strike="sngStrike" kern="0" dirty="0">
                <a:solidFill>
                  <a:srgbClr val="000000"/>
                </a:solidFill>
                <a:cs typeface="Arial"/>
                <a:sym typeface="Arial"/>
              </a:rPr>
              <a:t>Windows &amp; Linux (Virtual Machine)</a:t>
            </a:r>
          </a:p>
          <a:p>
            <a:pPr lvl="3" indent="0">
              <a:spcBef>
                <a:spcPts val="0"/>
              </a:spcBef>
              <a:spcAft>
                <a:spcPts val="0"/>
              </a:spcAft>
              <a:buSzPts val="1800"/>
              <a:buNone/>
            </a:pPr>
            <a:endParaRPr lang="tr-TR" i="1" strike="sngStrike" kern="0" dirty="0">
              <a:solidFill>
                <a:srgbClr val="000000"/>
              </a:solidFill>
              <a:cs typeface="Arial"/>
              <a:sym typeface="Arial"/>
            </a:endParaRPr>
          </a:p>
          <a:p>
            <a:pPr marL="823913" lvl="3" indent="-285750">
              <a:spcBef>
                <a:spcPts val="0"/>
              </a:spcBef>
              <a:spcAft>
                <a:spcPts val="0"/>
              </a:spcAft>
              <a:buSzPts val="1800"/>
              <a:buFont typeface="Wingdings" panose="05000000000000000000" pitchFamily="2" charset="2"/>
              <a:buChar char="Ø"/>
            </a:pPr>
            <a:r>
              <a:rPr lang="tr-TR" i="1" strike="sngStrike" kern="0" dirty="0">
                <a:solidFill>
                  <a:srgbClr val="000000"/>
                </a:solidFill>
                <a:cs typeface="Arial"/>
                <a:sym typeface="Arial"/>
              </a:rPr>
              <a:t>Windows + Linux (2 Separate Computers)</a:t>
            </a:r>
            <a:endParaRPr lang="en-US" i="1" strike="sngStrike" kern="0" dirty="0">
              <a:solidFill>
                <a:srgbClr val="000000"/>
              </a:solidFill>
              <a:cs typeface="Arial"/>
              <a:sym typeface="Arial"/>
            </a:endParaRPr>
          </a:p>
          <a:p>
            <a:pPr>
              <a:spcBef>
                <a:spcPts val="0"/>
              </a:spcBef>
              <a:spcAft>
                <a:spcPts val="0"/>
              </a:spcAft>
              <a:buSzPts val="1800"/>
            </a:pPr>
            <a:endParaRPr lang="en-US" dirty="0">
              <a:solidFill>
                <a:schemeClr val="dk1"/>
              </a:solidFill>
            </a:endParaRPr>
          </a:p>
        </p:txBody>
      </p:sp>
      <p:sp>
        <p:nvSpPr>
          <p:cNvPr id="15" name="TextBox 14">
            <a:extLst>
              <a:ext uri="{FF2B5EF4-FFF2-40B4-BE49-F238E27FC236}">
                <a16:creationId xmlns:a16="http://schemas.microsoft.com/office/drawing/2014/main" id="{3BBCD2BD-C64D-4404-9695-D6A50560D8A2}"/>
              </a:ext>
            </a:extLst>
          </p:cNvPr>
          <p:cNvSpPr txBox="1"/>
          <p:nvPr/>
        </p:nvSpPr>
        <p:spPr>
          <a:xfrm>
            <a:off x="8832300" y="4825752"/>
            <a:ext cx="274320" cy="193002"/>
          </a:xfrm>
          <a:prstGeom prst="rect">
            <a:avLst/>
          </a:prstGeom>
          <a:noFill/>
        </p:spPr>
        <p:txBody>
          <a:bodyPr wrap="square" lIns="0" tIns="0" rIns="0" bIns="0" rtlCol="0">
            <a:spAutoFit/>
          </a:bodyPr>
          <a:lstStyle/>
          <a:p>
            <a:pPr algn="ctr">
              <a:lnSpc>
                <a:spcPct val="114000"/>
              </a:lnSpc>
            </a:pPr>
            <a:r>
              <a:rPr lang="tr-TR" sz="1200" dirty="0">
                <a:latin typeface="+mn-lt"/>
              </a:rPr>
              <a:t>5</a:t>
            </a:r>
            <a:endParaRPr lang="en-US" sz="1200" dirty="0">
              <a:latin typeface="+mn-lt"/>
            </a:endParaRPr>
          </a:p>
        </p:txBody>
      </p:sp>
    </p:spTree>
    <p:extLst>
      <p:ext uri="{BB962C8B-B14F-4D97-AF65-F5344CB8AC3E}">
        <p14:creationId xmlns:p14="http://schemas.microsoft.com/office/powerpoint/2010/main" val="3978072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9090" y="360000"/>
            <a:ext cx="8508999" cy="380810"/>
          </a:xfrm>
        </p:spPr>
        <p:txBody>
          <a:bodyPr/>
          <a:lstStyle/>
          <a:p>
            <a:r>
              <a:rPr lang="en-US" dirty="0"/>
              <a:t>Communication between ROS Nodes</a:t>
            </a:r>
          </a:p>
        </p:txBody>
      </p:sp>
      <p:sp>
        <p:nvSpPr>
          <p:cNvPr id="4" name="Slide Number Placeholder 3"/>
          <p:cNvSpPr>
            <a:spLocks noGrp="1"/>
          </p:cNvSpPr>
          <p:nvPr>
            <p:ph type="sldNum" sz="quarter" idx="11"/>
          </p:nvPr>
        </p:nvSpPr>
        <p:spPr/>
        <p:txBody>
          <a:bodyPr/>
          <a:lstStyle/>
          <a:p>
            <a:fld id="{CE58CB1E-F828-4F11-99E0-327109AF9DA4}" type="slidenum">
              <a:rPr lang="de-DE" smtClean="0"/>
              <a:pPr/>
              <a:t>7</a:t>
            </a:fld>
            <a:endParaRPr lang="de-DE" dirty="0"/>
          </a:p>
        </p:txBody>
      </p:sp>
      <p:grpSp>
        <p:nvGrpSpPr>
          <p:cNvPr id="2" name="Group 1">
            <a:extLst>
              <a:ext uri="{FF2B5EF4-FFF2-40B4-BE49-F238E27FC236}">
                <a16:creationId xmlns:a16="http://schemas.microsoft.com/office/drawing/2014/main" id="{EA5AF67E-FEEF-4379-9B7A-4485F1A39855}"/>
              </a:ext>
            </a:extLst>
          </p:cNvPr>
          <p:cNvGrpSpPr/>
          <p:nvPr/>
        </p:nvGrpSpPr>
        <p:grpSpPr>
          <a:xfrm>
            <a:off x="843023" y="2955751"/>
            <a:ext cx="1789054" cy="1307735"/>
            <a:chOff x="843023" y="2955751"/>
            <a:chExt cx="1789054" cy="1307735"/>
          </a:xfrm>
        </p:grpSpPr>
        <p:sp>
          <p:nvSpPr>
            <p:cNvPr id="5" name="Oval 4"/>
            <p:cNvSpPr/>
            <p:nvPr/>
          </p:nvSpPr>
          <p:spPr>
            <a:xfrm>
              <a:off x="843023" y="2955751"/>
              <a:ext cx="1789054" cy="101247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Camera</a:t>
              </a:r>
            </a:p>
          </p:txBody>
        </p:sp>
        <p:sp>
          <p:nvSpPr>
            <p:cNvPr id="18" name="TextBox 17"/>
            <p:cNvSpPr txBox="1"/>
            <p:nvPr/>
          </p:nvSpPr>
          <p:spPr>
            <a:xfrm>
              <a:off x="1407331" y="4006236"/>
              <a:ext cx="660437" cy="257250"/>
            </a:xfrm>
            <a:prstGeom prst="rect">
              <a:avLst/>
            </a:prstGeom>
            <a:noFill/>
          </p:spPr>
          <p:txBody>
            <a:bodyPr wrap="none" lIns="0" tIns="0" rIns="0" bIns="0" rtlCol="0">
              <a:spAutoFit/>
            </a:bodyPr>
            <a:lstStyle/>
            <a:p>
              <a:pPr>
                <a:lnSpc>
                  <a:spcPct val="114000"/>
                </a:lnSpc>
              </a:pPr>
              <a:r>
                <a:rPr lang="en-US" sz="1600" dirty="0">
                  <a:latin typeface="+mn-lt"/>
                </a:rPr>
                <a:t>Node 1</a:t>
              </a:r>
            </a:p>
          </p:txBody>
        </p:sp>
      </p:grpSp>
      <p:grpSp>
        <p:nvGrpSpPr>
          <p:cNvPr id="10" name="Group 9">
            <a:extLst>
              <a:ext uri="{FF2B5EF4-FFF2-40B4-BE49-F238E27FC236}">
                <a16:creationId xmlns:a16="http://schemas.microsoft.com/office/drawing/2014/main" id="{78BF37F1-D8C0-4841-BBEB-04AFE892B873}"/>
              </a:ext>
            </a:extLst>
          </p:cNvPr>
          <p:cNvGrpSpPr/>
          <p:nvPr/>
        </p:nvGrpSpPr>
        <p:grpSpPr>
          <a:xfrm>
            <a:off x="6515100" y="2928609"/>
            <a:ext cx="1992085" cy="1358345"/>
            <a:chOff x="6515100" y="2928609"/>
            <a:chExt cx="1992085" cy="1358345"/>
          </a:xfrm>
        </p:grpSpPr>
        <p:sp>
          <p:nvSpPr>
            <p:cNvPr id="9" name="Oval 8"/>
            <p:cNvSpPr/>
            <p:nvPr/>
          </p:nvSpPr>
          <p:spPr>
            <a:xfrm>
              <a:off x="6515100" y="2928609"/>
              <a:ext cx="1992085" cy="101247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Traffic Light Recognition</a:t>
              </a:r>
            </a:p>
          </p:txBody>
        </p:sp>
        <p:sp>
          <p:nvSpPr>
            <p:cNvPr id="19" name="TextBox 18"/>
            <p:cNvSpPr txBox="1"/>
            <p:nvPr/>
          </p:nvSpPr>
          <p:spPr>
            <a:xfrm>
              <a:off x="7208150" y="4006236"/>
              <a:ext cx="660437" cy="280718"/>
            </a:xfrm>
            <a:prstGeom prst="rect">
              <a:avLst/>
            </a:prstGeom>
            <a:noFill/>
          </p:spPr>
          <p:txBody>
            <a:bodyPr wrap="none" lIns="0" tIns="0" rIns="0" bIns="0" rtlCol="0">
              <a:spAutoFit/>
            </a:bodyPr>
            <a:lstStyle/>
            <a:p>
              <a:pPr>
                <a:lnSpc>
                  <a:spcPct val="114000"/>
                </a:lnSpc>
              </a:pPr>
              <a:r>
                <a:rPr lang="en-US" sz="1600" dirty="0">
                  <a:latin typeface="+mn-lt"/>
                </a:rPr>
                <a:t>Node 3</a:t>
              </a:r>
            </a:p>
          </p:txBody>
        </p:sp>
      </p:grpSp>
      <p:grpSp>
        <p:nvGrpSpPr>
          <p:cNvPr id="8" name="Group 7">
            <a:extLst>
              <a:ext uri="{FF2B5EF4-FFF2-40B4-BE49-F238E27FC236}">
                <a16:creationId xmlns:a16="http://schemas.microsoft.com/office/drawing/2014/main" id="{A2071E4D-38A2-4010-8DD1-48651C31210F}"/>
              </a:ext>
            </a:extLst>
          </p:cNvPr>
          <p:cNvGrpSpPr/>
          <p:nvPr/>
        </p:nvGrpSpPr>
        <p:grpSpPr>
          <a:xfrm>
            <a:off x="3577546" y="2928609"/>
            <a:ext cx="1992085" cy="1358345"/>
            <a:chOff x="3577546" y="2928609"/>
            <a:chExt cx="1992085" cy="1358345"/>
          </a:xfrm>
        </p:grpSpPr>
        <p:sp>
          <p:nvSpPr>
            <p:cNvPr id="6" name="Oval 5"/>
            <p:cNvSpPr/>
            <p:nvPr/>
          </p:nvSpPr>
          <p:spPr>
            <a:xfrm>
              <a:off x="3577546" y="2928609"/>
              <a:ext cx="1992085" cy="101247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Pedestrian Recognition</a:t>
              </a:r>
            </a:p>
          </p:txBody>
        </p:sp>
        <p:sp>
          <p:nvSpPr>
            <p:cNvPr id="20" name="TextBox 19"/>
            <p:cNvSpPr txBox="1"/>
            <p:nvPr/>
          </p:nvSpPr>
          <p:spPr>
            <a:xfrm>
              <a:off x="4254599" y="4006236"/>
              <a:ext cx="660437" cy="280718"/>
            </a:xfrm>
            <a:prstGeom prst="rect">
              <a:avLst/>
            </a:prstGeom>
            <a:noFill/>
          </p:spPr>
          <p:txBody>
            <a:bodyPr wrap="none" lIns="0" tIns="0" rIns="0" bIns="0" rtlCol="0">
              <a:spAutoFit/>
            </a:bodyPr>
            <a:lstStyle/>
            <a:p>
              <a:pPr>
                <a:lnSpc>
                  <a:spcPct val="114000"/>
                </a:lnSpc>
              </a:pPr>
              <a:r>
                <a:rPr lang="en-US" sz="1600" dirty="0">
                  <a:latin typeface="+mn-lt"/>
                </a:rPr>
                <a:t>Node 2</a:t>
              </a:r>
            </a:p>
          </p:txBody>
        </p:sp>
      </p:grpSp>
      <p:grpSp>
        <p:nvGrpSpPr>
          <p:cNvPr id="12" name="Group 11">
            <a:extLst>
              <a:ext uri="{FF2B5EF4-FFF2-40B4-BE49-F238E27FC236}">
                <a16:creationId xmlns:a16="http://schemas.microsoft.com/office/drawing/2014/main" id="{849E4803-1B29-4375-AD3B-ED46D72D158C}"/>
              </a:ext>
            </a:extLst>
          </p:cNvPr>
          <p:cNvGrpSpPr/>
          <p:nvPr/>
        </p:nvGrpSpPr>
        <p:grpSpPr>
          <a:xfrm>
            <a:off x="3841856" y="1041787"/>
            <a:ext cx="1463466" cy="977441"/>
            <a:chOff x="3841856" y="1041787"/>
            <a:chExt cx="1463466" cy="977441"/>
          </a:xfrm>
        </p:grpSpPr>
        <p:sp>
          <p:nvSpPr>
            <p:cNvPr id="7" name="Rounded Rectangle 6"/>
            <p:cNvSpPr/>
            <p:nvPr/>
          </p:nvSpPr>
          <p:spPr>
            <a:xfrm>
              <a:off x="3841856" y="1322505"/>
              <a:ext cx="1463466" cy="696723"/>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Image</a:t>
              </a:r>
            </a:p>
          </p:txBody>
        </p:sp>
        <p:sp>
          <p:nvSpPr>
            <p:cNvPr id="21" name="TextBox 20"/>
            <p:cNvSpPr txBox="1"/>
            <p:nvPr/>
          </p:nvSpPr>
          <p:spPr>
            <a:xfrm>
              <a:off x="4346129" y="1041787"/>
              <a:ext cx="477375" cy="280718"/>
            </a:xfrm>
            <a:prstGeom prst="rect">
              <a:avLst/>
            </a:prstGeom>
            <a:noFill/>
          </p:spPr>
          <p:txBody>
            <a:bodyPr wrap="none" lIns="0" tIns="0" rIns="0" bIns="0" rtlCol="0">
              <a:spAutoFit/>
            </a:bodyPr>
            <a:lstStyle/>
            <a:p>
              <a:pPr>
                <a:lnSpc>
                  <a:spcPct val="114000"/>
                </a:lnSpc>
              </a:pPr>
              <a:r>
                <a:rPr lang="en-US" sz="1600" dirty="0">
                  <a:latin typeface="+mn-lt"/>
                </a:rPr>
                <a:t>Topic</a:t>
              </a:r>
            </a:p>
          </p:txBody>
        </p:sp>
      </p:grpSp>
      <p:grpSp>
        <p:nvGrpSpPr>
          <p:cNvPr id="15" name="Group 14">
            <a:extLst>
              <a:ext uri="{FF2B5EF4-FFF2-40B4-BE49-F238E27FC236}">
                <a16:creationId xmlns:a16="http://schemas.microsoft.com/office/drawing/2014/main" id="{EBFA48D9-DFEA-4DAF-943E-4969202E2DA3}"/>
              </a:ext>
            </a:extLst>
          </p:cNvPr>
          <p:cNvGrpSpPr/>
          <p:nvPr/>
        </p:nvGrpSpPr>
        <p:grpSpPr>
          <a:xfrm>
            <a:off x="2272687" y="2023061"/>
            <a:ext cx="1304859" cy="774836"/>
            <a:chOff x="2272687" y="2023061"/>
            <a:chExt cx="1304859" cy="774836"/>
          </a:xfrm>
        </p:grpSpPr>
        <p:cxnSp>
          <p:nvCxnSpPr>
            <p:cNvPr id="11" name="Straight Arrow Connector 10"/>
            <p:cNvCxnSpPr/>
            <p:nvPr/>
          </p:nvCxnSpPr>
          <p:spPr>
            <a:xfrm flipV="1">
              <a:off x="2272687" y="2023061"/>
              <a:ext cx="1304859" cy="7748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9766484">
              <a:off x="2440322" y="2170068"/>
              <a:ext cx="670055" cy="280718"/>
            </a:xfrm>
            <a:prstGeom prst="rect">
              <a:avLst/>
            </a:prstGeom>
            <a:noFill/>
          </p:spPr>
          <p:txBody>
            <a:bodyPr wrap="none" lIns="0" tIns="0" rIns="0" bIns="0" rtlCol="0">
              <a:spAutoFit/>
            </a:bodyPr>
            <a:lstStyle/>
            <a:p>
              <a:pPr>
                <a:lnSpc>
                  <a:spcPct val="114000"/>
                </a:lnSpc>
              </a:pPr>
              <a:r>
                <a:rPr lang="en-US" sz="1600" dirty="0">
                  <a:latin typeface="+mn-lt"/>
                </a:rPr>
                <a:t>Publish</a:t>
              </a:r>
            </a:p>
          </p:txBody>
        </p:sp>
      </p:grpSp>
      <p:grpSp>
        <p:nvGrpSpPr>
          <p:cNvPr id="17" name="Group 16">
            <a:extLst>
              <a:ext uri="{FF2B5EF4-FFF2-40B4-BE49-F238E27FC236}">
                <a16:creationId xmlns:a16="http://schemas.microsoft.com/office/drawing/2014/main" id="{687B859F-5F9F-43BB-9C4E-65FA8D116FE0}"/>
              </a:ext>
            </a:extLst>
          </p:cNvPr>
          <p:cNvGrpSpPr/>
          <p:nvPr/>
        </p:nvGrpSpPr>
        <p:grpSpPr>
          <a:xfrm>
            <a:off x="5585960" y="1971309"/>
            <a:ext cx="1060644" cy="826588"/>
            <a:chOff x="5585960" y="1971309"/>
            <a:chExt cx="1060644" cy="826588"/>
          </a:xfrm>
        </p:grpSpPr>
        <p:cxnSp>
          <p:nvCxnSpPr>
            <p:cNvPr id="14" name="Straight Arrow Connector 13"/>
            <p:cNvCxnSpPr/>
            <p:nvPr/>
          </p:nvCxnSpPr>
          <p:spPr>
            <a:xfrm>
              <a:off x="5585960" y="1971309"/>
              <a:ext cx="1060644" cy="8265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2369299">
              <a:off x="5693687" y="2090767"/>
              <a:ext cx="910506" cy="280718"/>
            </a:xfrm>
            <a:prstGeom prst="rect">
              <a:avLst/>
            </a:prstGeom>
            <a:noFill/>
          </p:spPr>
          <p:txBody>
            <a:bodyPr wrap="none" lIns="0" tIns="0" rIns="0" bIns="0" rtlCol="0">
              <a:spAutoFit/>
            </a:bodyPr>
            <a:lstStyle/>
            <a:p>
              <a:pPr>
                <a:lnSpc>
                  <a:spcPct val="114000"/>
                </a:lnSpc>
              </a:pPr>
              <a:r>
                <a:rPr lang="en-US" sz="1600" dirty="0">
                  <a:latin typeface="+mn-lt"/>
                </a:rPr>
                <a:t>Subscribe</a:t>
              </a:r>
            </a:p>
          </p:txBody>
        </p:sp>
      </p:grpSp>
      <p:grpSp>
        <p:nvGrpSpPr>
          <p:cNvPr id="16" name="Group 15">
            <a:extLst>
              <a:ext uri="{FF2B5EF4-FFF2-40B4-BE49-F238E27FC236}">
                <a16:creationId xmlns:a16="http://schemas.microsoft.com/office/drawing/2014/main" id="{3158A90C-41A6-49DC-A7BB-2252027CFC35}"/>
              </a:ext>
            </a:extLst>
          </p:cNvPr>
          <p:cNvGrpSpPr/>
          <p:nvPr/>
        </p:nvGrpSpPr>
        <p:grpSpPr>
          <a:xfrm>
            <a:off x="4571756" y="2136359"/>
            <a:ext cx="976547" cy="671002"/>
            <a:chOff x="4571756" y="2136359"/>
            <a:chExt cx="976547" cy="671002"/>
          </a:xfrm>
        </p:grpSpPr>
        <p:cxnSp>
          <p:nvCxnSpPr>
            <p:cNvPr id="13" name="Straight Arrow Connector 12"/>
            <p:cNvCxnSpPr/>
            <p:nvPr/>
          </p:nvCxnSpPr>
          <p:spPr>
            <a:xfrm flipH="1">
              <a:off x="4571756" y="2136359"/>
              <a:ext cx="13062" cy="6710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637797" y="2293794"/>
              <a:ext cx="910506" cy="280718"/>
            </a:xfrm>
            <a:prstGeom prst="rect">
              <a:avLst/>
            </a:prstGeom>
            <a:noFill/>
          </p:spPr>
          <p:txBody>
            <a:bodyPr wrap="none" lIns="0" tIns="0" rIns="0" bIns="0" rtlCol="0">
              <a:spAutoFit/>
            </a:bodyPr>
            <a:lstStyle/>
            <a:p>
              <a:pPr>
                <a:lnSpc>
                  <a:spcPct val="114000"/>
                </a:lnSpc>
              </a:pPr>
              <a:r>
                <a:rPr lang="en-US" sz="1600" dirty="0">
                  <a:latin typeface="+mn-lt"/>
                </a:rPr>
                <a:t>Subscribe</a:t>
              </a:r>
            </a:p>
          </p:txBody>
        </p:sp>
      </p:grpSp>
      <p:grpSp>
        <p:nvGrpSpPr>
          <p:cNvPr id="27" name="Group 26">
            <a:extLst>
              <a:ext uri="{FF2B5EF4-FFF2-40B4-BE49-F238E27FC236}">
                <a16:creationId xmlns:a16="http://schemas.microsoft.com/office/drawing/2014/main" id="{2BD192AD-C25F-4239-976D-1ADDEFAD88FF}"/>
              </a:ext>
            </a:extLst>
          </p:cNvPr>
          <p:cNvGrpSpPr/>
          <p:nvPr/>
        </p:nvGrpSpPr>
        <p:grpSpPr>
          <a:xfrm>
            <a:off x="5824330" y="4412974"/>
            <a:ext cx="1828800" cy="496956"/>
            <a:chOff x="5824330" y="4412974"/>
            <a:chExt cx="1828800" cy="496956"/>
          </a:xfrm>
        </p:grpSpPr>
        <p:sp>
          <p:nvSpPr>
            <p:cNvPr id="28" name="Rectangle 27">
              <a:extLst>
                <a:ext uri="{FF2B5EF4-FFF2-40B4-BE49-F238E27FC236}">
                  <a16:creationId xmlns:a16="http://schemas.microsoft.com/office/drawing/2014/main" id="{EF211614-F863-46B3-A552-2211F8C47086}"/>
                </a:ext>
              </a:extLst>
            </p:cNvPr>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29" name="Google Shape;328;p61">
              <a:extLst>
                <a:ext uri="{FF2B5EF4-FFF2-40B4-BE49-F238E27FC236}">
                  <a16:creationId xmlns:a16="http://schemas.microsoft.com/office/drawing/2014/main" id="{10EB5870-CA55-4C3F-B576-CCA24D254796}"/>
                </a:ext>
              </a:extLst>
            </p:cNvPr>
            <p:cNvPicPr preferRelativeResize="0"/>
            <p:nvPr/>
          </p:nvPicPr>
          <p:blipFill rotWithShape="1">
            <a:blip r:embed="rId3">
              <a:alphaModFix/>
            </a:blip>
            <a:srcRect/>
            <a:stretch/>
          </p:blipFill>
          <p:spPr>
            <a:xfrm>
              <a:off x="6032904" y="4497152"/>
              <a:ext cx="1620226" cy="328600"/>
            </a:xfrm>
            <a:prstGeom prst="rect">
              <a:avLst/>
            </a:prstGeom>
            <a:noFill/>
            <a:ln>
              <a:noFill/>
            </a:ln>
          </p:spPr>
        </p:pic>
      </p:grpSp>
      <p:sp>
        <p:nvSpPr>
          <p:cNvPr id="30" name="Content Placeholder 1">
            <a:extLst>
              <a:ext uri="{FF2B5EF4-FFF2-40B4-BE49-F238E27FC236}">
                <a16:creationId xmlns:a16="http://schemas.microsoft.com/office/drawing/2014/main" id="{5A977EC9-DF06-4A57-A094-75D41A23E194}"/>
              </a:ext>
            </a:extLst>
          </p:cNvPr>
          <p:cNvSpPr>
            <a:spLocks noGrp="1"/>
          </p:cNvSpPr>
          <p:nvPr>
            <p:ph idx="1"/>
          </p:nvPr>
        </p:nvSpPr>
        <p:spPr>
          <a:xfrm>
            <a:off x="319091" y="900001"/>
            <a:ext cx="1889016" cy="275272"/>
          </a:xfrm>
        </p:spPr>
        <p:txBody>
          <a:bodyPr/>
          <a:lstStyle/>
          <a:p>
            <a:pPr marL="285750" indent="-285750">
              <a:buFont typeface="Arial" panose="020B0604020202020204" pitchFamily="34" charset="0"/>
              <a:buChar char="•"/>
            </a:pPr>
            <a:r>
              <a:rPr lang="en-US" sz="1600" dirty="0"/>
              <a:t>ROS</a:t>
            </a:r>
            <a:r>
              <a:rPr lang="en-US" sz="1600" b="1" dirty="0"/>
              <a:t> </a:t>
            </a:r>
            <a:r>
              <a:rPr lang="en-US" sz="1600" dirty="0"/>
              <a:t>Network</a:t>
            </a:r>
          </a:p>
        </p:txBody>
      </p:sp>
    </p:spTree>
    <p:extLst>
      <p:ext uri="{BB962C8B-B14F-4D97-AF65-F5344CB8AC3E}">
        <p14:creationId xmlns:p14="http://schemas.microsoft.com/office/powerpoint/2010/main" val="13287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E58CB1E-F828-4F11-99E0-327109AF9DA4}" type="slidenum">
              <a:rPr lang="de-DE" smtClean="0"/>
              <a:pPr/>
              <a:t>8</a:t>
            </a:fld>
            <a:endParaRPr lang="de-DE" dirty="0"/>
          </a:p>
        </p:txBody>
      </p:sp>
      <p:sp>
        <p:nvSpPr>
          <p:cNvPr id="6" name="Content Placeholder 1"/>
          <p:cNvSpPr txBox="1">
            <a:spLocks/>
          </p:cNvSpPr>
          <p:nvPr/>
        </p:nvSpPr>
        <p:spPr>
          <a:xfrm>
            <a:off x="319091" y="900001"/>
            <a:ext cx="2588203" cy="2556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1" fontAlgn="base" hangingPunct="1">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AUTOWARE</a:t>
            </a:r>
            <a:r>
              <a:rPr lang="tr-TR" sz="1600" dirty="0"/>
              <a:t> - </a:t>
            </a:r>
            <a:r>
              <a:rPr lang="en-US" sz="1600" dirty="0"/>
              <a:t>MATLAB</a:t>
            </a:r>
          </a:p>
          <a:p>
            <a:endParaRPr lang="en-US" sz="1600" dirty="0"/>
          </a:p>
        </p:txBody>
      </p:sp>
      <p:grpSp>
        <p:nvGrpSpPr>
          <p:cNvPr id="16" name="Group 15">
            <a:extLst>
              <a:ext uri="{FF2B5EF4-FFF2-40B4-BE49-F238E27FC236}">
                <a16:creationId xmlns:a16="http://schemas.microsoft.com/office/drawing/2014/main" id="{10719563-C49B-497A-9B63-D2D48CAF6180}"/>
              </a:ext>
            </a:extLst>
          </p:cNvPr>
          <p:cNvGrpSpPr/>
          <p:nvPr/>
        </p:nvGrpSpPr>
        <p:grpSpPr>
          <a:xfrm>
            <a:off x="5824330" y="4412974"/>
            <a:ext cx="1828800" cy="496956"/>
            <a:chOff x="5824330" y="4412974"/>
            <a:chExt cx="1828800" cy="496956"/>
          </a:xfrm>
        </p:grpSpPr>
        <p:sp>
          <p:nvSpPr>
            <p:cNvPr id="17" name="Rectangle 16">
              <a:extLst>
                <a:ext uri="{FF2B5EF4-FFF2-40B4-BE49-F238E27FC236}">
                  <a16:creationId xmlns:a16="http://schemas.microsoft.com/office/drawing/2014/main" id="{BAC4C60D-E460-4F2A-9747-1D93F713D5B5}"/>
                </a:ext>
              </a:extLst>
            </p:cNvPr>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18" name="Google Shape;328;p61">
              <a:extLst>
                <a:ext uri="{FF2B5EF4-FFF2-40B4-BE49-F238E27FC236}">
                  <a16:creationId xmlns:a16="http://schemas.microsoft.com/office/drawing/2014/main" id="{B97C13F0-6150-46B8-9426-C2BCC17C4CA0}"/>
                </a:ext>
              </a:extLst>
            </p:cNvPr>
            <p:cNvPicPr preferRelativeResize="0"/>
            <p:nvPr/>
          </p:nvPicPr>
          <p:blipFill rotWithShape="1">
            <a:blip r:embed="rId5">
              <a:alphaModFix/>
            </a:blip>
            <a:srcRect/>
            <a:stretch/>
          </p:blipFill>
          <p:spPr>
            <a:xfrm>
              <a:off x="6032904" y="4497152"/>
              <a:ext cx="1620226" cy="328600"/>
            </a:xfrm>
            <a:prstGeom prst="rect">
              <a:avLst/>
            </a:prstGeom>
            <a:noFill/>
            <a:ln>
              <a:noFill/>
            </a:ln>
          </p:spPr>
        </p:pic>
      </p:grpSp>
      <p:grpSp>
        <p:nvGrpSpPr>
          <p:cNvPr id="5" name="Group 4">
            <a:extLst>
              <a:ext uri="{FF2B5EF4-FFF2-40B4-BE49-F238E27FC236}">
                <a16:creationId xmlns:a16="http://schemas.microsoft.com/office/drawing/2014/main" id="{0F2FBCA7-DDD5-497A-B1CE-1CFD36A77BB1}"/>
              </a:ext>
            </a:extLst>
          </p:cNvPr>
          <p:cNvGrpSpPr/>
          <p:nvPr/>
        </p:nvGrpSpPr>
        <p:grpSpPr>
          <a:xfrm>
            <a:off x="6207618" y="1142184"/>
            <a:ext cx="2820474" cy="3034714"/>
            <a:chOff x="6207618" y="1142184"/>
            <a:chExt cx="2820474" cy="3034714"/>
          </a:xfrm>
        </p:grpSpPr>
        <p:sp>
          <p:nvSpPr>
            <p:cNvPr id="14" name="Rectangle 13"/>
            <p:cNvSpPr/>
            <p:nvPr/>
          </p:nvSpPr>
          <p:spPr>
            <a:xfrm>
              <a:off x="6236707" y="1142184"/>
              <a:ext cx="2762295" cy="408125"/>
            </a:xfrm>
            <a:prstGeom prst="rect">
              <a:avLst/>
            </a:prstGeom>
          </p:spPr>
          <p:txBody>
            <a:bodyPr wrap="none">
              <a:spAutoFit/>
            </a:bodyPr>
            <a:lstStyle/>
            <a:p>
              <a:pPr>
                <a:lnSpc>
                  <a:spcPct val="114000"/>
                </a:lnSpc>
              </a:pPr>
              <a:r>
                <a:rPr lang="en-US" b="1" dirty="0"/>
                <a:t>Localization with GNSS</a:t>
              </a:r>
            </a:p>
          </p:txBody>
        </p:sp>
        <p:grpSp>
          <p:nvGrpSpPr>
            <p:cNvPr id="2" name="Group 1">
              <a:extLst>
                <a:ext uri="{FF2B5EF4-FFF2-40B4-BE49-F238E27FC236}">
                  <a16:creationId xmlns:a16="http://schemas.microsoft.com/office/drawing/2014/main" id="{DEFDBED3-E03D-4DE0-9554-B248917707A9}"/>
                </a:ext>
              </a:extLst>
            </p:cNvPr>
            <p:cNvGrpSpPr/>
            <p:nvPr/>
          </p:nvGrpSpPr>
          <p:grpSpPr>
            <a:xfrm>
              <a:off x="6207618" y="1602838"/>
              <a:ext cx="2820474" cy="2574060"/>
              <a:chOff x="6207618" y="1602838"/>
              <a:chExt cx="2820474" cy="2574060"/>
            </a:xfrm>
          </p:grpSpPr>
          <p:grpSp>
            <p:nvGrpSpPr>
              <p:cNvPr id="9" name="Group 8"/>
              <p:cNvGrpSpPr/>
              <p:nvPr/>
            </p:nvGrpSpPr>
            <p:grpSpPr>
              <a:xfrm>
                <a:off x="6207618" y="1602838"/>
                <a:ext cx="2820474" cy="2574060"/>
                <a:chOff x="5205646" y="1061251"/>
                <a:chExt cx="3558475" cy="3175686"/>
              </a:xfrm>
            </p:grpSpPr>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59327" t="28339" r="1756" b="9890"/>
                <a:stretch/>
              </p:blipFill>
              <p:spPr>
                <a:xfrm>
                  <a:off x="5205646" y="1061251"/>
                  <a:ext cx="3558475" cy="3175686"/>
                </a:xfrm>
                <a:prstGeom prst="rect">
                  <a:avLst/>
                </a:prstGeom>
                <a:ln>
                  <a:solidFill>
                    <a:schemeClr val="tx1"/>
                  </a:solidFill>
                </a:ln>
              </p:spPr>
            </p:pic>
            <p:sp>
              <p:nvSpPr>
                <p:cNvPr id="11" name="Oval 10"/>
                <p:cNvSpPr/>
                <p:nvPr/>
              </p:nvSpPr>
              <p:spPr>
                <a:xfrm>
                  <a:off x="6725204" y="2899014"/>
                  <a:ext cx="1507958" cy="2406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12" name="Rectangle 11"/>
                <p:cNvSpPr/>
                <p:nvPr/>
              </p:nvSpPr>
              <p:spPr>
                <a:xfrm>
                  <a:off x="6019611" y="2527492"/>
                  <a:ext cx="512192" cy="2406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cxnSp>
              <p:nvCxnSpPr>
                <p:cNvPr id="13" name="Straight Arrow Connector 12"/>
                <p:cNvCxnSpPr/>
                <p:nvPr/>
              </p:nvCxnSpPr>
              <p:spPr>
                <a:xfrm>
                  <a:off x="6531803" y="2769401"/>
                  <a:ext cx="484710" cy="1546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B5110C2E-FD6A-46B6-9CB7-97A118AF4262}"/>
                  </a:ext>
                </a:extLst>
              </p:cNvPr>
              <p:cNvSpPr txBox="1"/>
              <p:nvPr/>
            </p:nvSpPr>
            <p:spPr>
              <a:xfrm>
                <a:off x="6651896" y="2520497"/>
                <a:ext cx="1357744" cy="168829"/>
              </a:xfrm>
              <a:prstGeom prst="rect">
                <a:avLst/>
              </a:prstGeom>
              <a:solidFill>
                <a:schemeClr val="bg1"/>
              </a:solidFill>
            </p:spPr>
            <p:txBody>
              <a:bodyPr wrap="none" lIns="0" tIns="0" rIns="0" bIns="0" rtlCol="0">
                <a:spAutoFit/>
              </a:bodyPr>
              <a:lstStyle/>
              <a:p>
                <a:pPr>
                  <a:lnSpc>
                    <a:spcPct val="114000"/>
                  </a:lnSpc>
                </a:pPr>
                <a:r>
                  <a:rPr lang="en-US" sz="1050" dirty="0" err="1">
                    <a:solidFill>
                      <a:srgbClr val="FF0000"/>
                    </a:solidFill>
                    <a:latin typeface="Arial" pitchFamily="34" charset="0"/>
                    <a:cs typeface="Arial" pitchFamily="34" charset="0"/>
                  </a:rPr>
                  <a:t>geometry_msgs</a:t>
                </a:r>
                <a:r>
                  <a:rPr lang="en-US" sz="1050" dirty="0">
                    <a:solidFill>
                      <a:srgbClr val="FF0000"/>
                    </a:solidFill>
                    <a:latin typeface="Arial" pitchFamily="34" charset="0"/>
                    <a:cs typeface="Arial" pitchFamily="34" charset="0"/>
                  </a:rPr>
                  <a:t>/points</a:t>
                </a:r>
              </a:p>
            </p:txBody>
          </p:sp>
        </p:grpSp>
      </p:grpSp>
      <p:sp>
        <p:nvSpPr>
          <p:cNvPr id="20" name="Title 2">
            <a:extLst>
              <a:ext uri="{FF2B5EF4-FFF2-40B4-BE49-F238E27FC236}">
                <a16:creationId xmlns:a16="http://schemas.microsoft.com/office/drawing/2014/main" id="{4B78529F-ADF9-4EEC-BAFC-63F9A5433838}"/>
              </a:ext>
            </a:extLst>
          </p:cNvPr>
          <p:cNvSpPr>
            <a:spLocks noGrp="1"/>
          </p:cNvSpPr>
          <p:nvPr>
            <p:ph type="title"/>
          </p:nvPr>
        </p:nvSpPr>
        <p:spPr>
          <a:xfrm>
            <a:off x="319090" y="360000"/>
            <a:ext cx="8508999" cy="380810"/>
          </a:xfrm>
        </p:spPr>
        <p:txBody>
          <a:bodyPr/>
          <a:lstStyle/>
          <a:p>
            <a:r>
              <a:rPr lang="en-US" dirty="0"/>
              <a:t>Communication between ROS Nodes</a:t>
            </a:r>
          </a:p>
        </p:txBody>
      </p:sp>
      <p:grpSp>
        <p:nvGrpSpPr>
          <p:cNvPr id="28" name="Group 27">
            <a:extLst>
              <a:ext uri="{FF2B5EF4-FFF2-40B4-BE49-F238E27FC236}">
                <a16:creationId xmlns:a16="http://schemas.microsoft.com/office/drawing/2014/main" id="{711E18C6-BED0-4DE7-9D19-C033C89FD1C4}"/>
              </a:ext>
            </a:extLst>
          </p:cNvPr>
          <p:cNvGrpSpPr/>
          <p:nvPr/>
        </p:nvGrpSpPr>
        <p:grpSpPr>
          <a:xfrm>
            <a:off x="628207" y="1799683"/>
            <a:ext cx="5162397" cy="1012476"/>
            <a:chOff x="628207" y="1799683"/>
            <a:chExt cx="5162397" cy="1012476"/>
          </a:xfrm>
        </p:grpSpPr>
        <p:sp>
          <p:nvSpPr>
            <p:cNvPr id="8" name="Rectangle: Rounded Corners 7">
              <a:extLst>
                <a:ext uri="{FF2B5EF4-FFF2-40B4-BE49-F238E27FC236}">
                  <a16:creationId xmlns:a16="http://schemas.microsoft.com/office/drawing/2014/main" id="{D0F4537B-94B3-4B01-A698-62079B455040}"/>
                </a:ext>
              </a:extLst>
            </p:cNvPr>
            <p:cNvSpPr/>
            <p:nvPr/>
          </p:nvSpPr>
          <p:spPr>
            <a:xfrm>
              <a:off x="628207" y="2006931"/>
              <a:ext cx="1501075" cy="597980"/>
            </a:xfrm>
            <a:prstGeom prst="roundRect">
              <a:avLst/>
            </a:prstGeom>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ysClr val="windowText" lastClr="000000"/>
                  </a:solidFill>
                </a:rPr>
                <a:t>/</a:t>
              </a:r>
              <a:r>
                <a:rPr lang="en-US" dirty="0" err="1">
                  <a:solidFill>
                    <a:sysClr val="windowText" lastClr="000000"/>
                  </a:solidFill>
                </a:rPr>
                <a:t>gnss_pose</a:t>
              </a:r>
              <a:endParaRPr lang="en-US" dirty="0">
                <a:solidFill>
                  <a:sysClr val="windowText" lastClr="000000"/>
                </a:solidFill>
              </a:endParaRPr>
            </a:p>
          </p:txBody>
        </p:sp>
        <p:sp>
          <p:nvSpPr>
            <p:cNvPr id="21" name="Oval 20">
              <a:extLst>
                <a:ext uri="{FF2B5EF4-FFF2-40B4-BE49-F238E27FC236}">
                  <a16:creationId xmlns:a16="http://schemas.microsoft.com/office/drawing/2014/main" id="{C8B0A845-D3DE-40DF-83BD-33E0E0EDA21B}"/>
                </a:ext>
              </a:extLst>
            </p:cNvPr>
            <p:cNvSpPr/>
            <p:nvPr/>
          </p:nvSpPr>
          <p:spPr>
            <a:xfrm>
              <a:off x="3784932" y="1799683"/>
              <a:ext cx="2005672" cy="101247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MATLAB ROS Node</a:t>
              </a:r>
            </a:p>
          </p:txBody>
        </p:sp>
        <p:cxnSp>
          <p:nvCxnSpPr>
            <p:cNvPr id="24" name="Straight Arrow Connector 23">
              <a:extLst>
                <a:ext uri="{FF2B5EF4-FFF2-40B4-BE49-F238E27FC236}">
                  <a16:creationId xmlns:a16="http://schemas.microsoft.com/office/drawing/2014/main" id="{39643232-F902-463D-A18A-B8E4F337A395}"/>
                </a:ext>
              </a:extLst>
            </p:cNvPr>
            <p:cNvCxnSpPr>
              <a:cxnSpLocks/>
              <a:stCxn id="8" idx="3"/>
              <a:endCxn id="21" idx="2"/>
            </p:cNvCxnSpPr>
            <p:nvPr/>
          </p:nvCxnSpPr>
          <p:spPr>
            <a:xfrm>
              <a:off x="2129282" y="2305921"/>
              <a:ext cx="16556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AAF2C92-805D-4CAC-9A0A-C9FA9A4FE570}"/>
                </a:ext>
              </a:extLst>
            </p:cNvPr>
            <p:cNvSpPr txBox="1"/>
            <p:nvPr/>
          </p:nvSpPr>
          <p:spPr>
            <a:xfrm>
              <a:off x="2501854" y="2016067"/>
              <a:ext cx="910506" cy="280718"/>
            </a:xfrm>
            <a:prstGeom prst="rect">
              <a:avLst/>
            </a:prstGeom>
            <a:noFill/>
          </p:spPr>
          <p:txBody>
            <a:bodyPr wrap="none" lIns="0" tIns="0" rIns="0" bIns="0" rtlCol="0">
              <a:spAutoFit/>
            </a:bodyPr>
            <a:lstStyle/>
            <a:p>
              <a:pPr>
                <a:lnSpc>
                  <a:spcPct val="114000"/>
                </a:lnSpc>
              </a:pPr>
              <a:r>
                <a:rPr lang="en-US" sz="1600" dirty="0">
                  <a:latin typeface="+mn-lt"/>
                </a:rPr>
                <a:t>Subscribe</a:t>
              </a:r>
            </a:p>
          </p:txBody>
        </p:sp>
      </p:grpSp>
      <p:sp>
        <p:nvSpPr>
          <p:cNvPr id="29" name="TextBox 28">
            <a:extLst>
              <a:ext uri="{FF2B5EF4-FFF2-40B4-BE49-F238E27FC236}">
                <a16:creationId xmlns:a16="http://schemas.microsoft.com/office/drawing/2014/main" id="{D1705352-906A-4D7A-9722-9B55536EF8D6}"/>
              </a:ext>
            </a:extLst>
          </p:cNvPr>
          <p:cNvSpPr txBox="1"/>
          <p:nvPr/>
        </p:nvSpPr>
        <p:spPr>
          <a:xfrm>
            <a:off x="751426" y="2744411"/>
            <a:ext cx="3620738" cy="537968"/>
          </a:xfrm>
          <a:prstGeom prst="rect">
            <a:avLst/>
          </a:prstGeom>
          <a:noFill/>
        </p:spPr>
        <p:txBody>
          <a:bodyPr wrap="square" lIns="0" tIns="0" rIns="0" bIns="0" rtlCol="0">
            <a:spAutoFit/>
          </a:bodyPr>
          <a:lstStyle/>
          <a:p>
            <a:pPr marL="285750" indent="-285750">
              <a:lnSpc>
                <a:spcPct val="114000"/>
              </a:lnSpc>
              <a:buFont typeface="Arial" panose="020B0604020202020204" pitchFamily="34" charset="0"/>
              <a:buChar char="•"/>
            </a:pPr>
            <a:r>
              <a:rPr lang="en-US" sz="1600" dirty="0">
                <a:latin typeface="+mn-lt"/>
              </a:rPr>
              <a:t>Car’s Position and Orientation from  global navigation satellite system</a:t>
            </a:r>
          </a:p>
        </p:txBody>
      </p:sp>
      <p:sp>
        <p:nvSpPr>
          <p:cNvPr id="30" name="TextBox 29">
            <a:extLst>
              <a:ext uri="{FF2B5EF4-FFF2-40B4-BE49-F238E27FC236}">
                <a16:creationId xmlns:a16="http://schemas.microsoft.com/office/drawing/2014/main" id="{B1B005D4-B4D4-450B-8030-46D62BB79349}"/>
              </a:ext>
            </a:extLst>
          </p:cNvPr>
          <p:cNvSpPr txBox="1"/>
          <p:nvPr/>
        </p:nvSpPr>
        <p:spPr>
          <a:xfrm>
            <a:off x="751426" y="3302004"/>
            <a:ext cx="3428630" cy="257250"/>
          </a:xfrm>
          <a:prstGeom prst="rect">
            <a:avLst/>
          </a:prstGeom>
          <a:noFill/>
        </p:spPr>
        <p:txBody>
          <a:bodyPr wrap="square" lIns="0" tIns="0" rIns="0" bIns="0" rtlCol="0">
            <a:spAutoFit/>
          </a:bodyPr>
          <a:lstStyle/>
          <a:p>
            <a:pPr marL="285750" indent="-285750">
              <a:lnSpc>
                <a:spcPct val="114000"/>
              </a:lnSpc>
              <a:buFont typeface="Arial" panose="020B0604020202020204" pitchFamily="34" charset="0"/>
              <a:buChar char="•"/>
            </a:pPr>
            <a:r>
              <a:rPr lang="en-US" sz="1600" dirty="0" err="1">
                <a:latin typeface="Arial" pitchFamily="34" charset="0"/>
                <a:cs typeface="Arial" pitchFamily="34" charset="0"/>
              </a:rPr>
              <a:t>geometry_msgs</a:t>
            </a:r>
            <a:r>
              <a:rPr lang="en-US" sz="1600" dirty="0">
                <a:latin typeface="Arial" pitchFamily="34" charset="0"/>
                <a:cs typeface="Arial" pitchFamily="34" charset="0"/>
              </a:rPr>
              <a:t>/Point for Position</a:t>
            </a:r>
            <a:endParaRPr lang="en-US" sz="1600" dirty="0">
              <a:latin typeface="+mn-lt"/>
            </a:endParaRPr>
          </a:p>
        </p:txBody>
      </p:sp>
      <p:sp>
        <p:nvSpPr>
          <p:cNvPr id="31" name="TextBox 30">
            <a:extLst>
              <a:ext uri="{FF2B5EF4-FFF2-40B4-BE49-F238E27FC236}">
                <a16:creationId xmlns:a16="http://schemas.microsoft.com/office/drawing/2014/main" id="{2F5F1A35-AACA-42F6-B1AE-B6D1F496996B}"/>
              </a:ext>
            </a:extLst>
          </p:cNvPr>
          <p:cNvSpPr txBox="1"/>
          <p:nvPr/>
        </p:nvSpPr>
        <p:spPr>
          <a:xfrm>
            <a:off x="751426" y="3665783"/>
            <a:ext cx="4228198" cy="257250"/>
          </a:xfrm>
          <a:prstGeom prst="rect">
            <a:avLst/>
          </a:prstGeom>
          <a:noFill/>
        </p:spPr>
        <p:txBody>
          <a:bodyPr wrap="square" lIns="0" tIns="0" rIns="0" bIns="0" rtlCol="0">
            <a:spAutoFit/>
          </a:bodyPr>
          <a:lstStyle/>
          <a:p>
            <a:pPr marL="285750" indent="-285750">
              <a:lnSpc>
                <a:spcPct val="114000"/>
              </a:lnSpc>
              <a:buFont typeface="Arial" panose="020B0604020202020204" pitchFamily="34" charset="0"/>
              <a:buChar char="•"/>
            </a:pPr>
            <a:r>
              <a:rPr lang="en-US" sz="1600" dirty="0" err="1">
                <a:latin typeface="Arial" pitchFamily="34" charset="0"/>
                <a:cs typeface="Arial" pitchFamily="34" charset="0"/>
              </a:rPr>
              <a:t>geometry_msgs</a:t>
            </a:r>
            <a:r>
              <a:rPr lang="en-US" sz="1600" dirty="0">
                <a:latin typeface="Arial" pitchFamily="34" charset="0"/>
                <a:cs typeface="Arial" pitchFamily="34" charset="0"/>
              </a:rPr>
              <a:t>/Quaternion for Orientation</a:t>
            </a:r>
            <a:endParaRPr lang="en-US" sz="1600" dirty="0">
              <a:latin typeface="+mn-lt"/>
            </a:endParaRPr>
          </a:p>
        </p:txBody>
      </p:sp>
      <p:pic>
        <p:nvPicPr>
          <p:cNvPr id="15" name="AutowarewithMatlab2">
            <a:hlinkClick r:id="" action="ppaction://media"/>
            <a:extLst>
              <a:ext uri="{FF2B5EF4-FFF2-40B4-BE49-F238E27FC236}">
                <a16:creationId xmlns:a16="http://schemas.microsoft.com/office/drawing/2014/main" id="{E95A8651-1428-4C1D-B4CA-D95A491904C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6087" y="1220467"/>
            <a:ext cx="5462361" cy="3072578"/>
          </a:xfrm>
          <a:prstGeom prst="rect">
            <a:avLst/>
          </a:prstGeom>
        </p:spPr>
      </p:pic>
    </p:spTree>
    <p:extLst>
      <p:ext uri="{BB962C8B-B14F-4D97-AF65-F5344CB8AC3E}">
        <p14:creationId xmlns:p14="http://schemas.microsoft.com/office/powerpoint/2010/main" val="214227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27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15"/>
                </p:tgtEl>
              </p:cMediaNode>
            </p:video>
          </p:childTnLst>
        </p:cTn>
      </p:par>
    </p:tnLst>
    <p:bldLst>
      <p:bldP spid="29"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CE58CB1E-F828-4F11-99E0-327109AF9DA4}" type="slidenum">
              <a:rPr lang="de-DE" smtClean="0"/>
              <a:pPr/>
              <a:t>9</a:t>
            </a:fld>
            <a:endParaRPr lang="de-DE" dirty="0"/>
          </a:p>
        </p:txBody>
      </p:sp>
      <p:sp>
        <p:nvSpPr>
          <p:cNvPr id="5" name="Title 2"/>
          <p:cNvSpPr>
            <a:spLocks noGrp="1"/>
          </p:cNvSpPr>
          <p:nvPr>
            <p:ph type="title"/>
          </p:nvPr>
        </p:nvSpPr>
        <p:spPr>
          <a:xfrm>
            <a:off x="319090" y="360000"/>
            <a:ext cx="8508999" cy="380810"/>
          </a:xfrm>
        </p:spPr>
        <p:txBody>
          <a:bodyPr/>
          <a:lstStyle/>
          <a:p>
            <a:r>
              <a:rPr lang="en-US" dirty="0"/>
              <a:t>Communication between ROS Nodes</a:t>
            </a:r>
          </a:p>
        </p:txBody>
      </p:sp>
      <p:sp>
        <p:nvSpPr>
          <p:cNvPr id="7" name="Content Placeholder 1"/>
          <p:cNvSpPr>
            <a:spLocks noGrp="1"/>
          </p:cNvSpPr>
          <p:nvPr>
            <p:ph idx="1"/>
          </p:nvPr>
        </p:nvSpPr>
        <p:spPr>
          <a:xfrm>
            <a:off x="319091" y="900001"/>
            <a:ext cx="1428429" cy="269394"/>
          </a:xfrm>
        </p:spPr>
        <p:txBody>
          <a:bodyPr/>
          <a:lstStyle/>
          <a:p>
            <a:pPr marL="285750" indent="-285750">
              <a:buFont typeface="Arial" panose="020B0604020202020204" pitchFamily="34" charset="0"/>
              <a:buChar char="•"/>
            </a:pPr>
            <a:r>
              <a:rPr lang="en-US" sz="1600" dirty="0"/>
              <a:t>ROS</a:t>
            </a:r>
            <a:r>
              <a:rPr lang="tr-TR" sz="1600" dirty="0"/>
              <a:t> </a:t>
            </a:r>
            <a:r>
              <a:rPr lang="en-US" sz="1600" dirty="0"/>
              <a:t>-</a:t>
            </a:r>
            <a:r>
              <a:rPr lang="tr-TR" sz="1600" dirty="0"/>
              <a:t> </a:t>
            </a:r>
            <a:r>
              <a:rPr lang="en-US" sz="1600" dirty="0"/>
              <a:t>ROS</a:t>
            </a:r>
          </a:p>
          <a:p>
            <a:endParaRPr lang="en-US" sz="1600" dirty="0"/>
          </a:p>
        </p:txBody>
      </p:sp>
      <p:grpSp>
        <p:nvGrpSpPr>
          <p:cNvPr id="10" name="Group 9"/>
          <p:cNvGrpSpPr/>
          <p:nvPr/>
        </p:nvGrpSpPr>
        <p:grpSpPr>
          <a:xfrm>
            <a:off x="726297" y="2700364"/>
            <a:ext cx="3421496" cy="1601038"/>
            <a:chOff x="726297" y="2700364"/>
            <a:chExt cx="3421496" cy="1601038"/>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r="61964" b="73894"/>
            <a:stretch/>
          </p:blipFill>
          <p:spPr>
            <a:xfrm>
              <a:off x="726297" y="2700364"/>
              <a:ext cx="3421496" cy="1320320"/>
            </a:xfrm>
            <a:prstGeom prst="rect">
              <a:avLst/>
            </a:prstGeom>
          </p:spPr>
        </p:pic>
        <p:sp>
          <p:nvSpPr>
            <p:cNvPr id="2" name="TextBox 1"/>
            <p:cNvSpPr txBox="1"/>
            <p:nvPr/>
          </p:nvSpPr>
          <p:spPr>
            <a:xfrm>
              <a:off x="1286249" y="4020684"/>
              <a:ext cx="2301592" cy="280718"/>
            </a:xfrm>
            <a:prstGeom prst="rect">
              <a:avLst/>
            </a:prstGeom>
            <a:noFill/>
          </p:spPr>
          <p:txBody>
            <a:bodyPr wrap="none" lIns="0" tIns="0" rIns="0" bIns="0" rtlCol="0">
              <a:spAutoFit/>
            </a:bodyPr>
            <a:lstStyle/>
            <a:p>
              <a:pPr>
                <a:lnSpc>
                  <a:spcPct val="114000"/>
                </a:lnSpc>
              </a:pPr>
              <a:r>
                <a:rPr lang="en-US" sz="1600" dirty="0">
                  <a:latin typeface="+mn-lt"/>
                </a:rPr>
                <a:t>Terminal window of talker</a:t>
              </a:r>
            </a:p>
          </p:txBody>
        </p:sp>
      </p:grpSp>
      <p:grpSp>
        <p:nvGrpSpPr>
          <p:cNvPr id="6" name="Group 5"/>
          <p:cNvGrpSpPr/>
          <p:nvPr/>
        </p:nvGrpSpPr>
        <p:grpSpPr>
          <a:xfrm>
            <a:off x="4392718" y="2700364"/>
            <a:ext cx="4144671" cy="1601038"/>
            <a:chOff x="4392718" y="2700364"/>
            <a:chExt cx="4144671" cy="1601038"/>
          </a:xfrm>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54955" b="74478"/>
            <a:stretch/>
          </p:blipFill>
          <p:spPr>
            <a:xfrm>
              <a:off x="4392718" y="2700364"/>
              <a:ext cx="4144671" cy="1320320"/>
            </a:xfrm>
            <a:prstGeom prst="rect">
              <a:avLst/>
            </a:prstGeom>
          </p:spPr>
        </p:pic>
        <p:sp>
          <p:nvSpPr>
            <p:cNvPr id="15" name="TextBox 14"/>
            <p:cNvSpPr txBox="1"/>
            <p:nvPr/>
          </p:nvSpPr>
          <p:spPr>
            <a:xfrm>
              <a:off x="5234908" y="4020684"/>
              <a:ext cx="2460289" cy="280718"/>
            </a:xfrm>
            <a:prstGeom prst="rect">
              <a:avLst/>
            </a:prstGeom>
            <a:noFill/>
          </p:spPr>
          <p:txBody>
            <a:bodyPr wrap="none" lIns="0" tIns="0" rIns="0" bIns="0" rtlCol="0">
              <a:spAutoFit/>
            </a:bodyPr>
            <a:lstStyle/>
            <a:p>
              <a:pPr>
                <a:lnSpc>
                  <a:spcPct val="114000"/>
                </a:lnSpc>
              </a:pPr>
              <a:r>
                <a:rPr lang="en-US" sz="1600" dirty="0">
                  <a:latin typeface="+mn-lt"/>
                </a:rPr>
                <a:t>Terminal window of listener</a:t>
              </a:r>
            </a:p>
          </p:txBody>
        </p:sp>
      </p:grpSp>
      <p:grpSp>
        <p:nvGrpSpPr>
          <p:cNvPr id="32" name="Group 31">
            <a:extLst>
              <a:ext uri="{FF2B5EF4-FFF2-40B4-BE49-F238E27FC236}">
                <a16:creationId xmlns:a16="http://schemas.microsoft.com/office/drawing/2014/main" id="{FB8E6CEE-C53C-447A-99C5-7D4E3D7A88EF}"/>
              </a:ext>
            </a:extLst>
          </p:cNvPr>
          <p:cNvGrpSpPr/>
          <p:nvPr/>
        </p:nvGrpSpPr>
        <p:grpSpPr>
          <a:xfrm>
            <a:off x="5824330" y="4412974"/>
            <a:ext cx="1828800" cy="496956"/>
            <a:chOff x="5824330" y="4412974"/>
            <a:chExt cx="1828800" cy="496956"/>
          </a:xfrm>
        </p:grpSpPr>
        <p:sp>
          <p:nvSpPr>
            <p:cNvPr id="33" name="Rectangle 32">
              <a:extLst>
                <a:ext uri="{FF2B5EF4-FFF2-40B4-BE49-F238E27FC236}">
                  <a16:creationId xmlns:a16="http://schemas.microsoft.com/office/drawing/2014/main" id="{55CE678C-5C23-4D3A-9E33-3AA50F91A387}"/>
                </a:ext>
              </a:extLst>
            </p:cNvPr>
            <p:cNvSpPr/>
            <p:nvPr/>
          </p:nvSpPr>
          <p:spPr>
            <a:xfrm>
              <a:off x="5824330" y="4412974"/>
              <a:ext cx="1828800" cy="49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pic>
          <p:nvPicPr>
            <p:cNvPr id="34" name="Google Shape;328;p61">
              <a:extLst>
                <a:ext uri="{FF2B5EF4-FFF2-40B4-BE49-F238E27FC236}">
                  <a16:creationId xmlns:a16="http://schemas.microsoft.com/office/drawing/2014/main" id="{56D349D0-1E8F-4893-805A-6326FC726F78}"/>
                </a:ext>
              </a:extLst>
            </p:cNvPr>
            <p:cNvPicPr preferRelativeResize="0"/>
            <p:nvPr/>
          </p:nvPicPr>
          <p:blipFill rotWithShape="1">
            <a:blip r:embed="rId5">
              <a:alphaModFix/>
            </a:blip>
            <a:srcRect/>
            <a:stretch/>
          </p:blipFill>
          <p:spPr>
            <a:xfrm>
              <a:off x="6032904" y="4497152"/>
              <a:ext cx="1620226" cy="328600"/>
            </a:xfrm>
            <a:prstGeom prst="rect">
              <a:avLst/>
            </a:prstGeom>
            <a:noFill/>
            <a:ln>
              <a:noFill/>
            </a:ln>
          </p:spPr>
        </p:pic>
      </p:grpSp>
      <p:sp>
        <p:nvSpPr>
          <p:cNvPr id="12" name="Oval 11"/>
          <p:cNvSpPr/>
          <p:nvPr/>
        </p:nvSpPr>
        <p:spPr>
          <a:xfrm>
            <a:off x="1073418" y="1658824"/>
            <a:ext cx="1202930" cy="60513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/talker</a:t>
            </a:r>
          </a:p>
        </p:txBody>
      </p:sp>
      <p:sp>
        <p:nvSpPr>
          <p:cNvPr id="13" name="Rectangle 12"/>
          <p:cNvSpPr/>
          <p:nvPr/>
        </p:nvSpPr>
        <p:spPr>
          <a:xfrm>
            <a:off x="3609546" y="1599494"/>
            <a:ext cx="1463466" cy="69672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/chatter</a:t>
            </a:r>
          </a:p>
        </p:txBody>
      </p:sp>
      <p:sp>
        <p:nvSpPr>
          <p:cNvPr id="14" name="Oval 13"/>
          <p:cNvSpPr/>
          <p:nvPr/>
        </p:nvSpPr>
        <p:spPr>
          <a:xfrm>
            <a:off x="6208031" y="1657696"/>
            <a:ext cx="1487166" cy="5725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14000"/>
              </a:lnSpc>
            </a:pPr>
            <a:r>
              <a:rPr lang="en-US" dirty="0">
                <a:solidFill>
                  <a:schemeClr val="tx1"/>
                </a:solidFill>
              </a:rPr>
              <a:t>/listener</a:t>
            </a:r>
          </a:p>
        </p:txBody>
      </p:sp>
      <p:cxnSp>
        <p:nvCxnSpPr>
          <p:cNvPr id="19" name="Straight Arrow Connector 18"/>
          <p:cNvCxnSpPr>
            <a:stCxn id="12" idx="6"/>
            <a:endCxn id="13" idx="1"/>
          </p:cNvCxnSpPr>
          <p:nvPr/>
        </p:nvCxnSpPr>
        <p:spPr>
          <a:xfrm flipV="1">
            <a:off x="2276348" y="1947856"/>
            <a:ext cx="1333198" cy="1353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4" idx="2"/>
          </p:cNvCxnSpPr>
          <p:nvPr/>
        </p:nvCxnSpPr>
        <p:spPr>
          <a:xfrm flipV="1">
            <a:off x="5073012" y="1943990"/>
            <a:ext cx="1135019" cy="38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FB1996-4F62-4FAF-AB6A-11B9DD490AFA}"/>
              </a:ext>
            </a:extLst>
          </p:cNvPr>
          <p:cNvSpPr txBox="1"/>
          <p:nvPr/>
        </p:nvSpPr>
        <p:spPr>
          <a:xfrm>
            <a:off x="2608211" y="1614244"/>
            <a:ext cx="669471" cy="257250"/>
          </a:xfrm>
          <a:prstGeom prst="rect">
            <a:avLst/>
          </a:prstGeom>
          <a:noFill/>
        </p:spPr>
        <p:txBody>
          <a:bodyPr wrap="square" lIns="0" tIns="0" rIns="0" bIns="0" rtlCol="0">
            <a:spAutoFit/>
          </a:bodyPr>
          <a:lstStyle/>
          <a:p>
            <a:pPr>
              <a:lnSpc>
                <a:spcPct val="114000"/>
              </a:lnSpc>
            </a:pPr>
            <a:r>
              <a:rPr lang="en-US" sz="1600" dirty="0">
                <a:latin typeface="+mn-lt"/>
              </a:rPr>
              <a:t>publish</a:t>
            </a:r>
          </a:p>
        </p:txBody>
      </p:sp>
      <p:sp>
        <p:nvSpPr>
          <p:cNvPr id="43" name="TextBox 42">
            <a:extLst>
              <a:ext uri="{FF2B5EF4-FFF2-40B4-BE49-F238E27FC236}">
                <a16:creationId xmlns:a16="http://schemas.microsoft.com/office/drawing/2014/main" id="{A0098E16-35DE-4014-87DE-0AF7D94D20EC}"/>
              </a:ext>
            </a:extLst>
          </p:cNvPr>
          <p:cNvSpPr txBox="1"/>
          <p:nvPr/>
        </p:nvSpPr>
        <p:spPr>
          <a:xfrm>
            <a:off x="5189398" y="1620827"/>
            <a:ext cx="902246" cy="257250"/>
          </a:xfrm>
          <a:prstGeom prst="rect">
            <a:avLst/>
          </a:prstGeom>
          <a:noFill/>
        </p:spPr>
        <p:txBody>
          <a:bodyPr wrap="square" lIns="0" tIns="0" rIns="0" bIns="0" rtlCol="0">
            <a:spAutoFit/>
          </a:bodyPr>
          <a:lstStyle/>
          <a:p>
            <a:pPr>
              <a:lnSpc>
                <a:spcPct val="114000"/>
              </a:lnSpc>
            </a:pPr>
            <a:r>
              <a:rPr lang="en-US" sz="1600" dirty="0">
                <a:latin typeface="+mn-lt"/>
              </a:rPr>
              <a:t>subscribe</a:t>
            </a:r>
          </a:p>
        </p:txBody>
      </p:sp>
    </p:spTree>
    <p:extLst>
      <p:ext uri="{BB962C8B-B14F-4D97-AF65-F5344CB8AC3E}">
        <p14:creationId xmlns:p14="http://schemas.microsoft.com/office/powerpoint/2010/main" val="199767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3" grpId="0"/>
    </p:bldLst>
  </p:timing>
</p:sld>
</file>

<file path=ppt/theme/theme1.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2.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3.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theme>
</file>

<file path=ppt/theme/theme4.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TUM_Praesentation_16_9_EXTERN_GLEICH_p_v1</Template>
  <TotalTime>652</TotalTime>
  <Words>1061</Words>
  <Application>Microsoft Office PowerPoint</Application>
  <PresentationFormat>On-screen Show (16:9)</PresentationFormat>
  <Paragraphs>203</Paragraphs>
  <Slides>17</Slides>
  <Notes>6</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Calibri</vt:lpstr>
      <vt:lpstr>Courier New</vt:lpstr>
      <vt:lpstr>Noto Sans Symbols</vt:lpstr>
      <vt:lpstr>Symbol</vt:lpstr>
      <vt:lpstr>Wingdings</vt:lpstr>
      <vt:lpstr>Inhalt</vt:lpstr>
      <vt:lpstr>Kapiteltrenner blau</vt:lpstr>
      <vt:lpstr>Kapiteltrenner schwarz</vt:lpstr>
      <vt:lpstr>PowerPoint Presentation</vt:lpstr>
      <vt:lpstr>Overview</vt:lpstr>
      <vt:lpstr>Introduction</vt:lpstr>
      <vt:lpstr>Previous Progress</vt:lpstr>
      <vt:lpstr>Autoware Demo</vt:lpstr>
      <vt:lpstr>Working Environment</vt:lpstr>
      <vt:lpstr>Communication between ROS Nodes</vt:lpstr>
      <vt:lpstr>Communication between ROS Nodes</vt:lpstr>
      <vt:lpstr>Communication between ROS Nodes</vt:lpstr>
      <vt:lpstr>Communication between ROS Nodes</vt:lpstr>
      <vt:lpstr>Communication between ROS Nodes</vt:lpstr>
      <vt:lpstr>Voxel Grid Filter </vt:lpstr>
      <vt:lpstr>Voxel Grid Filter </vt:lpstr>
      <vt:lpstr>Voxel Grid Filter </vt:lpstr>
      <vt:lpstr>Voxel Grid Filter </vt:lpstr>
      <vt:lpstr>Future Work</vt:lpstr>
      <vt:lpstr>References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Phuris Khunphakdee</dc:creator>
  <cp:lastModifiedBy>Phuris Khunphakdee</cp:lastModifiedBy>
  <cp:revision>57</cp:revision>
  <cp:lastPrinted>2015-07-30T14:04:45Z</cp:lastPrinted>
  <dcterms:created xsi:type="dcterms:W3CDTF">2019-05-17T10:00:17Z</dcterms:created>
  <dcterms:modified xsi:type="dcterms:W3CDTF">2019-11-19T20:33:23Z</dcterms:modified>
</cp:coreProperties>
</file>